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 id="2147483690" r:id="rId5"/>
  </p:sldMasterIdLst>
  <p:notesMasterIdLst>
    <p:notesMasterId r:id="rId10"/>
  </p:notesMasterIdLst>
  <p:sldIdLst>
    <p:sldId id="346" r:id="rId6"/>
    <p:sldId id="343" r:id="rId7"/>
    <p:sldId id="344" r:id="rId8"/>
    <p:sldId id="345" r:id="rId9"/>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2F528F"/>
    <a:srgbClr val="EAEFF7"/>
    <a:srgbClr val="44546A"/>
    <a:srgbClr val="99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9" autoAdjust="0"/>
    <p:restoredTop sz="94660"/>
  </p:normalViewPr>
  <p:slideViewPr>
    <p:cSldViewPr snapToGrid="0">
      <p:cViewPr varScale="1">
        <p:scale>
          <a:sx n="122" d="100"/>
          <a:sy n="122" d="100"/>
        </p:scale>
        <p:origin x="684" y="108"/>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EDJTR)" userId="e1110fe0-4210-4c35-b4be-90cf9e8ca094" providerId="ADAL" clId="{F5C2FE0B-31BB-4083-9ED2-85DF54511CBF}"/>
    <pc:docChg chg="modSld">
      <pc:chgData name="David Ly (DEDJTR)" userId="e1110fe0-4210-4c35-b4be-90cf9e8ca094" providerId="ADAL" clId="{F5C2FE0B-31BB-4083-9ED2-85DF54511CBF}" dt="2020-03-03T05:19:32.182" v="23" actId="20577"/>
      <pc:docMkLst>
        <pc:docMk/>
      </pc:docMkLst>
      <pc:sldChg chg="modSp">
        <pc:chgData name="David Ly (DEDJTR)" userId="e1110fe0-4210-4c35-b4be-90cf9e8ca094" providerId="ADAL" clId="{F5C2FE0B-31BB-4083-9ED2-85DF54511CBF}" dt="2020-03-03T05:19:32.182" v="23" actId="20577"/>
        <pc:sldMkLst>
          <pc:docMk/>
          <pc:sldMk cId="1844906361" sldId="346"/>
        </pc:sldMkLst>
        <pc:graphicFrameChg chg="modGraphic">
          <ac:chgData name="David Ly (DEDJTR)" userId="e1110fe0-4210-4c35-b4be-90cf9e8ca094" providerId="ADAL" clId="{F5C2FE0B-31BB-4083-9ED2-85DF54511CBF}" dt="2020-03-03T05:19:32.182" v="23" actId="20577"/>
          <ac:graphicFrameMkLst>
            <pc:docMk/>
            <pc:sldMk cId="1844906361" sldId="346"/>
            <ac:graphicFrameMk id="9" creationId="{610598A4-60C9-4B0D-9D9C-D0D97D2A934D}"/>
          </ac:graphicFrameMkLst>
        </pc:graphicFrameChg>
      </pc:sldChg>
    </pc:docChg>
  </pc:docChgLst>
  <pc:docChgLst>
    <pc:chgData name="David Ly (DJPR)" userId="e1110fe0-4210-4c35-b4be-90cf9e8ca094" providerId="ADAL" clId="{F20E5806-CA75-4803-B74B-6C3A38FD1674}"/>
    <pc:docChg chg="modSld">
      <pc:chgData name="David Ly (DJPR)" userId="e1110fe0-4210-4c35-b4be-90cf9e8ca094" providerId="ADAL" clId="{F20E5806-CA75-4803-B74B-6C3A38FD1674}" dt="2020-06-30T01:32:48.689" v="15" actId="20577"/>
      <pc:docMkLst>
        <pc:docMk/>
      </pc:docMkLst>
      <pc:sldChg chg="modSp">
        <pc:chgData name="David Ly (DJPR)" userId="e1110fe0-4210-4c35-b4be-90cf9e8ca094" providerId="ADAL" clId="{F20E5806-CA75-4803-B74B-6C3A38FD1674}" dt="2020-06-30T01:32:48.689" v="15" actId="20577"/>
        <pc:sldMkLst>
          <pc:docMk/>
          <pc:sldMk cId="1485009367" sldId="343"/>
        </pc:sldMkLst>
        <pc:graphicFrameChg chg="modGraphic">
          <ac:chgData name="David Ly (DJPR)" userId="e1110fe0-4210-4c35-b4be-90cf9e8ca094" providerId="ADAL" clId="{F20E5806-CA75-4803-B74B-6C3A38FD1674}" dt="2020-06-30T01:32:44.513" v="11" actId="20577"/>
          <ac:graphicFrameMkLst>
            <pc:docMk/>
            <pc:sldMk cId="1485009367" sldId="343"/>
            <ac:graphicFrameMk id="18" creationId="{B9371CE6-3621-44FB-B18C-42BBCA1FB57D}"/>
          </ac:graphicFrameMkLst>
        </pc:graphicFrameChg>
        <pc:graphicFrameChg chg="modGraphic">
          <ac:chgData name="David Ly (DJPR)" userId="e1110fe0-4210-4c35-b4be-90cf9e8ca094" providerId="ADAL" clId="{F20E5806-CA75-4803-B74B-6C3A38FD1674}" dt="2020-06-30T01:32:48.689" v="15" actId="20577"/>
          <ac:graphicFrameMkLst>
            <pc:docMk/>
            <pc:sldMk cId="1485009367" sldId="343"/>
            <ac:graphicFrameMk id="19" creationId="{6EC7D101-A267-4217-9797-76267F9CE4FC}"/>
          </ac:graphicFrameMkLst>
        </pc:graphicFrameChg>
        <pc:graphicFrameChg chg="modGraphic">
          <ac:chgData name="David Ly (DJPR)" userId="e1110fe0-4210-4c35-b4be-90cf9e8ca094" providerId="ADAL" clId="{F20E5806-CA75-4803-B74B-6C3A38FD1674}" dt="2020-06-30T01:32:40.577" v="7" actId="20577"/>
          <ac:graphicFrameMkLst>
            <pc:docMk/>
            <pc:sldMk cId="1485009367" sldId="343"/>
            <ac:graphicFrameMk id="39" creationId="{140E9E4F-A90D-47B1-BC72-77B2893440A8}"/>
          </ac:graphicFrameMkLst>
        </pc:graphicFrameChg>
        <pc:graphicFrameChg chg="modGraphic">
          <ac:chgData name="David Ly (DJPR)" userId="e1110fe0-4210-4c35-b4be-90cf9e8ca094" providerId="ADAL" clId="{F20E5806-CA75-4803-B74B-6C3A38FD1674}" dt="2020-06-30T01:32:35.288" v="3" actId="20577"/>
          <ac:graphicFrameMkLst>
            <pc:docMk/>
            <pc:sldMk cId="1485009367" sldId="343"/>
            <ac:graphicFrameMk id="40" creationId="{C67C88B7-B89B-40D0-997E-E8FBAEB627C7}"/>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30/06/2020</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62FCB-19EA-4C31-A39A-5172AF0A7E98}" type="datetime1">
              <a:rPr lang="en-US" smtClean="0"/>
              <a:t>6/30/2020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46266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AB4CD3-9854-4704-8F06-0E4FBEF3DB62}" type="datetime1">
              <a:rPr lang="en-US" smtClean="0"/>
              <a:t>6/30/2020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70725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C1CA5E-662A-40E1-AE1F-45D524293D69}" type="datetime1">
              <a:rPr lang="en-US" smtClean="0"/>
              <a:t>6/30/2020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882776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25571-FFD5-4DFD-8660-AA420C104AA5}" type="datetime1">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426646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01B62-2262-4002-90EA-658706D2F02E}" type="datetime1">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054311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CD7C652-94BC-4B60-A90D-D68B038B24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522325" y="6541638"/>
            <a:ext cx="2228850" cy="267419"/>
          </a:xfrm>
        </p:spPr>
        <p:txBody>
          <a:bodyPr/>
          <a:lstStyle/>
          <a:p>
            <a:fld id="{10F38EA1-A2B3-734E-8FE4-2A14DB32A8FE}" type="slidenum">
              <a:rPr lang="en-US" smtClean="0"/>
              <a:pPr/>
              <a:t>‹#›</a:t>
            </a:fld>
            <a:endParaRPr lang="en-US" dirty="0"/>
          </a:p>
        </p:txBody>
      </p:sp>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410398" y="900835"/>
            <a:ext cx="5929845"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(Work Authority)</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410398" y="136069"/>
            <a:ext cx="7444979"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 Extractives Dashboard</a:t>
            </a:r>
          </a:p>
        </p:txBody>
      </p:sp>
      <p:sp>
        <p:nvSpPr>
          <p:cNvPr id="2" name="TextBox 1"/>
          <p:cNvSpPr txBox="1"/>
          <p:nvPr userDrawn="1"/>
        </p:nvSpPr>
        <p:spPr>
          <a:xfrm>
            <a:off x="9068767" y="6541638"/>
            <a:ext cx="508947" cy="261610"/>
          </a:xfrm>
          <a:prstGeom prst="rect">
            <a:avLst/>
          </a:prstGeom>
          <a:noFill/>
        </p:spPr>
        <p:txBody>
          <a:bodyPr wrap="square" rtlCol="0">
            <a:spAutoFit/>
          </a:bodyPr>
          <a:lstStyle/>
          <a:p>
            <a:pPr algn="ctr"/>
            <a:r>
              <a:rPr lang="en-AU" sz="1100" dirty="0">
                <a:solidFill>
                  <a:schemeClr val="bg1">
                    <a:lumMod val="50000"/>
                  </a:schemeClr>
                </a:solidFill>
              </a:rPr>
              <a:t>Page</a:t>
            </a:r>
          </a:p>
        </p:txBody>
      </p:sp>
    </p:spTree>
    <p:extLst>
      <p:ext uri="{BB962C8B-B14F-4D97-AF65-F5344CB8AC3E}">
        <p14:creationId xmlns:p14="http://schemas.microsoft.com/office/powerpoint/2010/main" val="234396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0" y="184045"/>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975" dirty="0">
                  <a:solidFill>
                    <a:schemeClr val="bg1"/>
                  </a:solidFill>
                </a:rPr>
                <a:t> (Work Authority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1625" dirty="0">
                  <a:solidFill>
                    <a:schemeClr val="bg1"/>
                  </a:solidFill>
                </a:rPr>
                <a:t>Earth resources regulation Extractives Dashboard</a:t>
              </a:r>
              <a:endParaRPr lang="en-AU" sz="2275" dirty="0">
                <a:solidFill>
                  <a:schemeClr val="bg1"/>
                </a:solidFill>
              </a:endParaRPr>
            </a:p>
          </p:txBody>
        </p:sp>
      </p:gr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1"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 y="0"/>
            <a:ext cx="9903066" cy="6858000"/>
          </a:xfrm>
          <a:prstGeom prst="rect">
            <a:avLst/>
          </a:prstGeom>
        </p:spPr>
      </p:pic>
      <p:sp>
        <p:nvSpPr>
          <p:cNvPr id="2" name="Title 1"/>
          <p:cNvSpPr>
            <a:spLocks noGrp="1"/>
          </p:cNvSpPr>
          <p:nvPr>
            <p:ph type="ctrTitle" hasCustomPrompt="1"/>
          </p:nvPr>
        </p:nvSpPr>
        <p:spPr>
          <a:xfrm>
            <a:off x="794635" y="612253"/>
            <a:ext cx="4974535" cy="1248355"/>
          </a:xfrm>
        </p:spPr>
        <p:txBody>
          <a:bodyPr anchor="b">
            <a:normAutofit/>
          </a:bodyPr>
          <a:lstStyle>
            <a:lvl1pPr algn="l">
              <a:defRPr sz="195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4" y="2011683"/>
            <a:ext cx="4974535" cy="2337683"/>
          </a:xfrm>
        </p:spPr>
        <p:txBody>
          <a:bodyPr>
            <a:normAutofit/>
          </a:bodyPr>
          <a:lstStyle>
            <a:lvl1pPr marL="0" indent="0" algn="l">
              <a:buNone/>
              <a:defRPr sz="1300">
                <a:solidFill>
                  <a:schemeClr val="bg1"/>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3A3EC8-5189-4290-B562-D03E4280B6CD}" type="datetime1">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93159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C799-8B0F-4A7C-82F6-011D3206FD38}" type="datetime1">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93080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44891-BAF9-4697-A512-671EED04123D}" type="datetime1">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52130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5A164-DB29-4C7E-8884-619C491F1999}" type="datetime1">
              <a:rPr lang="en-US" smtClean="0"/>
              <a:t>6/30/2020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16921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9A2503-6743-4D6A-9BE7-FBF3B152875F}" type="datetime1">
              <a:rPr lang="en-US" smtClean="0"/>
              <a:t>6/30/2020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38847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5F7BA3-01F0-4EE9-BB97-638026BDB806}" type="datetime1">
              <a:rPr lang="en-US" smtClean="0"/>
              <a:t>6/30/2020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13373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descr="decorativ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906000" cy="6860032"/>
          </a:xfrm>
          <a:prstGeom prst="rect">
            <a:avLst/>
          </a:prstGeom>
        </p:spPr>
      </p:pic>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975">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
        <p:nvSpPr>
          <p:cNvPr id="5" name="fc" descr="UNCLASSIFIED"/>
          <p:cNvSpPr txBox="1"/>
          <p:nvPr/>
        </p:nvSpPr>
        <p:spPr>
          <a:xfrm>
            <a:off x="0" y="665734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742950" rtl="0" eaLnBrk="1" latinLnBrk="0" hangingPunct="1">
        <a:lnSpc>
          <a:spcPct val="90000"/>
        </a:lnSpc>
        <a:spcBef>
          <a:spcPct val="0"/>
        </a:spcBef>
        <a:buNone/>
        <a:defRPr sz="1950" b="1" kern="1200" cap="all" baseline="0">
          <a:solidFill>
            <a:schemeClr val="bg1"/>
          </a:solidFill>
          <a:latin typeface="Arial" charset="0"/>
          <a:ea typeface="Arial" charset="0"/>
          <a:cs typeface="Arial" charset="0"/>
        </a:defRPr>
      </a:lvl1pPr>
    </p:titleStyle>
    <p:bodyStyle>
      <a:lvl1pPr marL="185738" indent="-185738" algn="l" defTabSz="742950" rtl="0" eaLnBrk="1" latinLnBrk="0" hangingPunct="1">
        <a:lnSpc>
          <a:spcPct val="90000"/>
        </a:lnSpc>
        <a:spcBef>
          <a:spcPts val="813"/>
        </a:spcBef>
        <a:buFont typeface="Arial"/>
        <a:buChar char="•"/>
        <a:defRPr sz="1950" kern="1200">
          <a:solidFill>
            <a:schemeClr val="tx1"/>
          </a:solidFill>
          <a:latin typeface="Arial" charset="0"/>
          <a:ea typeface="Arial" charset="0"/>
          <a:cs typeface="Arial" charset="0"/>
        </a:defRPr>
      </a:lvl1pPr>
      <a:lvl2pPr marL="557213" indent="-185738" algn="l" defTabSz="742950" rtl="0" eaLnBrk="1" latinLnBrk="0" hangingPunct="1">
        <a:lnSpc>
          <a:spcPct val="90000"/>
        </a:lnSpc>
        <a:spcBef>
          <a:spcPts val="406"/>
        </a:spcBef>
        <a:buFont typeface="Arial"/>
        <a:buChar char="•"/>
        <a:defRPr sz="1625" kern="1200">
          <a:solidFill>
            <a:schemeClr val="tx1"/>
          </a:solidFill>
          <a:latin typeface="Arial" charset="0"/>
          <a:ea typeface="Arial" charset="0"/>
          <a:cs typeface="Arial" charset="0"/>
        </a:defRPr>
      </a:lvl2pPr>
      <a:lvl3pPr marL="928688" indent="-185738" algn="l" defTabSz="742950" rtl="0" eaLnBrk="1" latinLnBrk="0" hangingPunct="1">
        <a:lnSpc>
          <a:spcPct val="90000"/>
        </a:lnSpc>
        <a:spcBef>
          <a:spcPts val="406"/>
        </a:spcBef>
        <a:buFont typeface="Arial"/>
        <a:buChar char="•"/>
        <a:defRPr sz="1463" kern="1200">
          <a:solidFill>
            <a:schemeClr val="tx1"/>
          </a:solidFill>
          <a:latin typeface="Arial" charset="0"/>
          <a:ea typeface="Arial" charset="0"/>
          <a:cs typeface="Arial" charset="0"/>
        </a:defRPr>
      </a:lvl3pPr>
      <a:lvl4pPr marL="1300163" indent="-185738" algn="l" defTabSz="742950" rtl="0" eaLnBrk="1" latinLnBrk="0" hangingPunct="1">
        <a:lnSpc>
          <a:spcPct val="90000"/>
        </a:lnSpc>
        <a:spcBef>
          <a:spcPts val="406"/>
        </a:spcBef>
        <a:buFont typeface="Arial"/>
        <a:buChar char="•"/>
        <a:defRPr sz="1300" kern="1200">
          <a:solidFill>
            <a:schemeClr val="tx1"/>
          </a:solidFill>
          <a:latin typeface="Arial" charset="0"/>
          <a:ea typeface="Arial" charset="0"/>
          <a:cs typeface="Arial" charset="0"/>
        </a:defRPr>
      </a:lvl4pPr>
      <a:lvl5pPr marL="1671638" indent="-185738" algn="l" defTabSz="742950" rtl="0" eaLnBrk="1" latinLnBrk="0" hangingPunct="1">
        <a:lnSpc>
          <a:spcPct val="90000"/>
        </a:lnSpc>
        <a:spcBef>
          <a:spcPts val="406"/>
        </a:spcBef>
        <a:buFont typeface="Arial"/>
        <a:buChar char="•"/>
        <a:defRPr sz="1138" kern="1200">
          <a:solidFill>
            <a:schemeClr val="tx1"/>
          </a:solidFill>
          <a:latin typeface="Arial" charset="0"/>
          <a:ea typeface="Arial" charset="0"/>
          <a:cs typeface="Arial" charset="0"/>
        </a:defRPr>
      </a:lvl5pPr>
      <a:lvl6pPr marL="204311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1965-723B-4A84-899F-C6D6B6657B25}" type="datetime1">
              <a:rPr lang="en-US" smtClean="0"/>
              <a:t>6/30/2020</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5503191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7" y="1655212"/>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300" b="1" dirty="0"/>
              <a:t>Work Authority Applications Overview – Jan 2019 vs Jan 2020:</a:t>
            </a:r>
          </a:p>
        </p:txBody>
      </p:sp>
      <p:graphicFrame>
        <p:nvGraphicFramePr>
          <p:cNvPr id="9" name="Table 8">
            <a:extLst>
              <a:ext uri="{FF2B5EF4-FFF2-40B4-BE49-F238E27FC236}">
                <a16:creationId xmlns:a16="http://schemas.microsoft.com/office/drawing/2014/main" id="{610598A4-60C9-4B0D-9D9C-D0D97D2A934D}"/>
              </a:ext>
            </a:extLst>
          </p:cNvPr>
          <p:cNvGraphicFramePr>
            <a:graphicFrameLocks noGrp="1"/>
          </p:cNvGraphicFramePr>
          <p:nvPr>
            <p:extLst>
              <p:ext uri="{D42A27DB-BD31-4B8C-83A1-F6EECF244321}">
                <p14:modId xmlns:p14="http://schemas.microsoft.com/office/powerpoint/2010/main" val="3135012637"/>
              </p:ext>
            </p:extLst>
          </p:nvPr>
        </p:nvGraphicFramePr>
        <p:xfrm>
          <a:off x="962025" y="1868822"/>
          <a:ext cx="7884433" cy="2930926"/>
        </p:xfrm>
        <a:graphic>
          <a:graphicData uri="http://schemas.openxmlformats.org/drawingml/2006/table">
            <a:tbl>
              <a:tblPr firstRow="1" firstCol="1" bandRow="1">
                <a:tableStyleId>{7DF18680-E054-41AD-8BC1-D1AEF772440D}</a:tableStyleId>
              </a:tblPr>
              <a:tblGrid>
                <a:gridCol w="567820">
                  <a:extLst>
                    <a:ext uri="{9D8B030D-6E8A-4147-A177-3AD203B41FA5}">
                      <a16:colId xmlns:a16="http://schemas.microsoft.com/office/drawing/2014/main" val="2154301667"/>
                    </a:ext>
                  </a:extLst>
                </a:gridCol>
                <a:gridCol w="369674">
                  <a:extLst>
                    <a:ext uri="{9D8B030D-6E8A-4147-A177-3AD203B41FA5}">
                      <a16:colId xmlns:a16="http://schemas.microsoft.com/office/drawing/2014/main" val="2216077948"/>
                    </a:ext>
                  </a:extLst>
                </a:gridCol>
                <a:gridCol w="321174">
                  <a:extLst>
                    <a:ext uri="{9D8B030D-6E8A-4147-A177-3AD203B41FA5}">
                      <a16:colId xmlns:a16="http://schemas.microsoft.com/office/drawing/2014/main" val="2944542872"/>
                    </a:ext>
                  </a:extLst>
                </a:gridCol>
                <a:gridCol w="4171622">
                  <a:extLst>
                    <a:ext uri="{9D8B030D-6E8A-4147-A177-3AD203B41FA5}">
                      <a16:colId xmlns:a16="http://schemas.microsoft.com/office/drawing/2014/main" val="516931187"/>
                    </a:ext>
                  </a:extLst>
                </a:gridCol>
                <a:gridCol w="1233214">
                  <a:extLst>
                    <a:ext uri="{9D8B030D-6E8A-4147-A177-3AD203B41FA5}">
                      <a16:colId xmlns:a16="http://schemas.microsoft.com/office/drawing/2014/main" val="2500618158"/>
                    </a:ext>
                  </a:extLst>
                </a:gridCol>
                <a:gridCol w="1220929">
                  <a:extLst>
                    <a:ext uri="{9D8B030D-6E8A-4147-A177-3AD203B41FA5}">
                      <a16:colId xmlns:a16="http://schemas.microsoft.com/office/drawing/2014/main" val="2096906057"/>
                    </a:ext>
                  </a:extLst>
                </a:gridCol>
              </a:tblGrid>
              <a:tr h="350431">
                <a:tc gridSpan="4">
                  <a:txBody>
                    <a:bodyPr/>
                    <a:lstStyle/>
                    <a:p>
                      <a:pPr algn="ctr"/>
                      <a:endParaRPr lang="en-AU" sz="1200" dirty="0"/>
                    </a:p>
                  </a:txBody>
                  <a:tcPr marL="76340" marR="76340" marT="38170" marB="3817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Jan 2019</a:t>
                      </a:r>
                    </a:p>
                  </a:txBody>
                  <a:tcPr marL="76340" marR="76340" marT="38170" marB="38170" anchor="ctr">
                    <a:solidFill>
                      <a:srgbClr val="002060"/>
                    </a:solidFill>
                  </a:tcPr>
                </a:tc>
                <a:tc>
                  <a:txBody>
                    <a:bodyPr/>
                    <a:lstStyle/>
                    <a:p>
                      <a:pPr algn="ctr"/>
                      <a:r>
                        <a:rPr lang="en-AU" sz="1200" dirty="0"/>
                        <a:t>At 31 Jan 2020</a:t>
                      </a:r>
                    </a:p>
                  </a:txBody>
                  <a:tcPr marL="76340" marR="76340" marT="38170" marB="38170" anchor="ctr">
                    <a:solidFill>
                      <a:srgbClr val="002060"/>
                    </a:solidFill>
                  </a:tcPr>
                </a:tc>
                <a:extLst>
                  <a:ext uri="{0D108BD9-81ED-4DB2-BD59-A6C34878D82A}">
                    <a16:rowId xmlns:a16="http://schemas.microsoft.com/office/drawing/2014/main" val="3108810027"/>
                  </a:ext>
                </a:extLst>
              </a:tr>
              <a:tr h="531787">
                <a:tc gridSpan="4">
                  <a:txBody>
                    <a:bodyPr/>
                    <a:lstStyle/>
                    <a:p>
                      <a:pPr algn="l"/>
                      <a:r>
                        <a:rPr lang="en-AU" sz="1200" dirty="0"/>
                        <a:t>Total number of Applications in the regulatory system</a:t>
                      </a:r>
                      <a:endParaRPr lang="en-AU" sz="1200" b="1" dirty="0">
                        <a:solidFill>
                          <a:schemeClr val="bg1"/>
                        </a:solidFill>
                      </a:endParaRPr>
                    </a:p>
                  </a:txBody>
                  <a:tcPr marL="76340" marR="76340" marT="38170" marB="38170" anchor="ctr">
                    <a:solidFill>
                      <a:schemeClr val="accent1">
                        <a:lumMod val="75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255</a:t>
                      </a:r>
                    </a:p>
                  </a:txBody>
                  <a:tcPr marL="93957" marR="93957" marT="46979" marB="46979" anchor="ct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248</a:t>
                      </a:r>
                    </a:p>
                  </a:txBody>
                  <a:tcPr marL="93957" marR="93957" marT="46979" marB="46979" anchor="ctr">
                    <a:solidFill>
                      <a:schemeClr val="accent1">
                        <a:lumMod val="75000"/>
                      </a:schemeClr>
                    </a:solidFill>
                  </a:tcPr>
                </a:tc>
                <a:extLst>
                  <a:ext uri="{0D108BD9-81ED-4DB2-BD59-A6C34878D82A}">
                    <a16:rowId xmlns:a16="http://schemas.microsoft.com/office/drawing/2014/main" val="4250818807"/>
                  </a:ext>
                </a:extLst>
              </a:tr>
              <a:tr h="375019">
                <a:tc>
                  <a:txBody>
                    <a:bodyPr/>
                    <a:lstStyle/>
                    <a:p>
                      <a:pPr lvl="1" algn="l"/>
                      <a:endParaRPr lang="en-AU" sz="1200" b="1" dirty="0">
                        <a:solidFill>
                          <a:schemeClr val="bg1"/>
                        </a:solidFill>
                      </a:endParaRPr>
                    </a:p>
                  </a:txBody>
                  <a:tcPr marL="76340" marR="76340" marT="38170" marB="38170" anchor="ctr">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Applications in the regulatory system</a:t>
                      </a:r>
                    </a:p>
                  </a:txBody>
                  <a:tcPr marL="76340" marR="76340" marT="38170" marB="38170"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128</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126</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012908371"/>
                  </a:ext>
                </a:extLst>
              </a:tr>
              <a:tr h="375019">
                <a:tc>
                  <a:txBody>
                    <a:bodyPr/>
                    <a:lstStyle/>
                    <a:p>
                      <a:pPr lvl="1" algn="l"/>
                      <a:endParaRPr lang="en-AU" sz="1200" b="1" dirty="0">
                        <a:solidFill>
                          <a:schemeClr val="bg1"/>
                        </a:solidFill>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Work Plans in the regulatory system</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127</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122</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55826041"/>
                  </a:ext>
                </a:extLst>
              </a:tr>
              <a:tr h="385451">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latin typeface="+mn-lt"/>
                          <a:ea typeface="+mn-ea"/>
                          <a:cs typeface="+mn-cs"/>
                        </a:rPr>
                        <a:t>Work Authority Work Plans with Applicant</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119</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114</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9616056"/>
                  </a:ext>
                </a:extLst>
              </a:tr>
              <a:tr h="471119">
                <a:tc>
                  <a:txBody>
                    <a:bodyPr/>
                    <a:lstStyle/>
                    <a:p>
                      <a:pPr marL="457200" lvl="1" algn="l" defTabSz="914400" rtl="0" eaLnBrk="1" latinLnBrk="0" hangingPunct="1"/>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lvl="0" algn="l" defTabSz="914400" rtl="0" eaLnBrk="1" latinLnBrk="0" hangingPunct="1"/>
                      <a:r>
                        <a:rPr lang="en-AU" sz="1200" b="1" kern="1200" dirty="0">
                          <a:solidFill>
                            <a:schemeClr val="tx1"/>
                          </a:solidFill>
                          <a:latin typeface="+mn-lt"/>
                          <a:ea typeface="+mn-ea"/>
                          <a:cs typeface="+mn-cs"/>
                        </a:rPr>
                        <a:t>Work Authority Work Plans with Earth Resources Regulation</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8</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8</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95456280"/>
                  </a:ext>
                </a:extLst>
              </a:tr>
              <a:tr h="421430">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endParaRPr lang="en-AU" dirty="0"/>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latin typeface="+mn-lt"/>
                          <a:ea typeface="+mn-ea"/>
                          <a:cs typeface="+mn-cs"/>
                        </a:rPr>
                        <a:t># of Work Plans with Earth Resources Regulation over statutory time frame</a:t>
                      </a:r>
                    </a:p>
                  </a:txBody>
                  <a:tcPr marL="76340" marR="76340" marT="38170" marB="38170"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876381591"/>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1</a:t>
            </a:fld>
            <a:endParaRPr lang="en-US" dirty="0"/>
          </a:p>
        </p:txBody>
      </p:sp>
      <p:grpSp>
        <p:nvGrpSpPr>
          <p:cNvPr id="7" name="Group 6">
            <a:extLst>
              <a:ext uri="{FF2B5EF4-FFF2-40B4-BE49-F238E27FC236}">
                <a16:creationId xmlns:a16="http://schemas.microsoft.com/office/drawing/2014/main" id="{1557AD1D-FC7C-4411-9145-680E35D2D9DD}"/>
              </a:ext>
            </a:extLst>
          </p:cNvPr>
          <p:cNvGrpSpPr/>
          <p:nvPr/>
        </p:nvGrpSpPr>
        <p:grpSpPr>
          <a:xfrm>
            <a:off x="1586609" y="5389120"/>
            <a:ext cx="6661087" cy="1001952"/>
            <a:chOff x="7347692" y="2036674"/>
            <a:chExt cx="2325731" cy="2676018"/>
          </a:xfrm>
        </p:grpSpPr>
        <p:sp>
          <p:nvSpPr>
            <p:cNvPr id="10" name="Rounded Rectangle 3">
              <a:extLst>
                <a:ext uri="{FF2B5EF4-FFF2-40B4-BE49-F238E27FC236}">
                  <a16:creationId xmlns:a16="http://schemas.microsoft.com/office/drawing/2014/main" id="{BB3BD7B2-9510-4B27-B083-1D8DE4F00BE3}"/>
                </a:ext>
              </a:extLst>
            </p:cNvPr>
            <p:cNvSpPr/>
            <p:nvPr/>
          </p:nvSpPr>
          <p:spPr>
            <a:xfrm>
              <a:off x="7347692" y="2426392"/>
              <a:ext cx="2325731" cy="228630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total number of Applications in the regulatory system as at 31 Jan 2019 and compares it with 31 Jan 2020.</a:t>
              </a:r>
            </a:p>
            <a:p>
              <a:pPr marL="171450" lvl="0" indent="-171450">
                <a:buFont typeface="Arial" panose="020B0604020202020204" pitchFamily="34" charset="0"/>
                <a:buChar char="•"/>
                <a:defRPr/>
              </a:pPr>
              <a:r>
                <a:rPr lang="en-AU" sz="1000" dirty="0">
                  <a:solidFill>
                    <a:schemeClr val="tx1">
                      <a:lumMod val="85000"/>
                      <a:lumOff val="15000"/>
                    </a:schemeClr>
                  </a:solidFill>
                </a:rPr>
                <a:t>The data is broken down to number of Work Authority and Work Plan applications.</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p:txBody>
        </p:sp>
        <p:sp>
          <p:nvSpPr>
            <p:cNvPr id="11" name="Round Same Side Corner Rectangle 5">
              <a:extLst>
                <a:ext uri="{FF2B5EF4-FFF2-40B4-BE49-F238E27FC236}">
                  <a16:creationId xmlns:a16="http://schemas.microsoft.com/office/drawing/2014/main" id="{C2EC3783-8B9C-4539-BB11-FB320EDC52C2}"/>
                </a:ext>
              </a:extLst>
            </p:cNvPr>
            <p:cNvSpPr/>
            <p:nvPr/>
          </p:nvSpPr>
          <p:spPr>
            <a:xfrm>
              <a:off x="7347692" y="2036674"/>
              <a:ext cx="240289" cy="793137"/>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303321" y="1442638"/>
            <a:ext cx="5716289" cy="288852"/>
          </a:xfrm>
          <a:prstGeom prst="rect">
            <a:avLst/>
          </a:prstGeom>
        </p:spPr>
        <p:txBody>
          <a:bodyPr vert="horz" lIns="74295" tIns="37148" rIns="74295" bIns="37148"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Work Authorities and Work Plans / Work </a:t>
            </a:r>
            <a:r>
              <a:rPr lang="en-AU" sz="1400" b="1"/>
              <a:t>Plan Variations Lodged </a:t>
            </a:r>
            <a:r>
              <a:rPr lang="en-AU" sz="1400" b="1" dirty="0"/>
              <a:t>and Finalised </a:t>
            </a:r>
          </a:p>
        </p:txBody>
      </p:sp>
      <p:grpSp>
        <p:nvGrpSpPr>
          <p:cNvPr id="3" name="Group 2">
            <a:extLst>
              <a:ext uri="{FF2B5EF4-FFF2-40B4-BE49-F238E27FC236}">
                <a16:creationId xmlns:a16="http://schemas.microsoft.com/office/drawing/2014/main" id="{0629FFE5-BFFF-4E3D-AB7A-76A176FA8740}"/>
              </a:ext>
            </a:extLst>
          </p:cNvPr>
          <p:cNvGrpSpPr/>
          <p:nvPr/>
        </p:nvGrpSpPr>
        <p:grpSpPr>
          <a:xfrm>
            <a:off x="202224" y="1757526"/>
            <a:ext cx="5804302" cy="1163460"/>
            <a:chOff x="202224" y="1952086"/>
            <a:chExt cx="5804302" cy="1163460"/>
          </a:xfrm>
        </p:grpSpPr>
        <p:sp>
          <p:nvSpPr>
            <p:cNvPr id="16" name="Rounded Rectangle 3">
              <a:extLst>
                <a:ext uri="{FF2B5EF4-FFF2-40B4-BE49-F238E27FC236}">
                  <a16:creationId xmlns:a16="http://schemas.microsoft.com/office/drawing/2014/main" id="{B8AC0530-306D-491D-8C77-343357E13C85}"/>
                </a:ext>
              </a:extLst>
            </p:cNvPr>
            <p:cNvSpPr/>
            <p:nvPr/>
          </p:nvSpPr>
          <p:spPr>
            <a:xfrm>
              <a:off x="202224" y="2125208"/>
              <a:ext cx="5804302" cy="990338"/>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952086"/>
              <a:ext cx="2076938" cy="23748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Lodged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1552345538"/>
              </p:ext>
            </p:extLst>
          </p:nvPr>
        </p:nvGraphicFramePr>
        <p:xfrm>
          <a:off x="355225" y="5317084"/>
          <a:ext cx="8637634" cy="1036096"/>
        </p:xfrm>
        <a:graphic>
          <a:graphicData uri="http://schemas.openxmlformats.org/drawingml/2006/table">
            <a:tbl>
              <a:tblPr firstRow="1" firstCol="1" lastCol="1" bandRow="1">
                <a:tableStyleId>{5C22544A-7EE6-4342-B048-85BDC9FD1C3A}</a:tableStyleId>
              </a:tblPr>
              <a:tblGrid>
                <a:gridCol w="1181595">
                  <a:extLst>
                    <a:ext uri="{9D8B030D-6E8A-4147-A177-3AD203B41FA5}">
                      <a16:colId xmlns:a16="http://schemas.microsoft.com/office/drawing/2014/main" val="3295249521"/>
                    </a:ext>
                  </a:extLst>
                </a:gridCol>
                <a:gridCol w="1020454">
                  <a:extLst>
                    <a:ext uri="{9D8B030D-6E8A-4147-A177-3AD203B41FA5}">
                      <a16:colId xmlns:a16="http://schemas.microsoft.com/office/drawing/2014/main" val="189194517"/>
                    </a:ext>
                  </a:extLst>
                </a:gridCol>
                <a:gridCol w="1020454">
                  <a:extLst>
                    <a:ext uri="{9D8B030D-6E8A-4147-A177-3AD203B41FA5}">
                      <a16:colId xmlns:a16="http://schemas.microsoft.com/office/drawing/2014/main" val="2280007932"/>
                    </a:ext>
                  </a:extLst>
                </a:gridCol>
                <a:gridCol w="1020454">
                  <a:extLst>
                    <a:ext uri="{9D8B030D-6E8A-4147-A177-3AD203B41FA5}">
                      <a16:colId xmlns:a16="http://schemas.microsoft.com/office/drawing/2014/main" val="1025019330"/>
                    </a:ext>
                  </a:extLst>
                </a:gridCol>
                <a:gridCol w="782841">
                  <a:extLst>
                    <a:ext uri="{9D8B030D-6E8A-4147-A177-3AD203B41FA5}">
                      <a16:colId xmlns:a16="http://schemas.microsoft.com/office/drawing/2014/main" val="3599136275"/>
                    </a:ext>
                  </a:extLst>
                </a:gridCol>
                <a:gridCol w="726347">
                  <a:extLst>
                    <a:ext uri="{9D8B030D-6E8A-4147-A177-3AD203B41FA5}">
                      <a16:colId xmlns:a16="http://schemas.microsoft.com/office/drawing/2014/main" val="193906883"/>
                    </a:ext>
                  </a:extLst>
                </a:gridCol>
                <a:gridCol w="1077691">
                  <a:extLst>
                    <a:ext uri="{9D8B030D-6E8A-4147-A177-3AD203B41FA5}">
                      <a16:colId xmlns:a16="http://schemas.microsoft.com/office/drawing/2014/main" val="1078895545"/>
                    </a:ext>
                  </a:extLst>
                </a:gridCol>
                <a:gridCol w="1077691">
                  <a:extLst>
                    <a:ext uri="{9D8B030D-6E8A-4147-A177-3AD203B41FA5}">
                      <a16:colId xmlns:a16="http://schemas.microsoft.com/office/drawing/2014/main" val="343104841"/>
                    </a:ext>
                  </a:extLst>
                </a:gridCol>
                <a:gridCol w="730107">
                  <a:extLst>
                    <a:ext uri="{9D8B030D-6E8A-4147-A177-3AD203B41FA5}">
                      <a16:colId xmlns:a16="http://schemas.microsoft.com/office/drawing/2014/main" val="172196264"/>
                    </a:ext>
                  </a:extLst>
                </a:gridCol>
              </a:tblGrid>
              <a:tr h="2779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Rock Type</a:t>
                      </a:r>
                    </a:p>
                  </a:txBody>
                  <a:tcPr marL="74295" marR="74295" marT="37148" marB="37148" anchor="ctr">
                    <a:solidFill>
                      <a:schemeClr val="accent6">
                        <a:lumMod val="50000"/>
                      </a:schemeClr>
                    </a:solidFill>
                  </a:tcPr>
                </a:tc>
                <a:tc>
                  <a:txBody>
                    <a:bodyPr/>
                    <a:lstStyle/>
                    <a:p>
                      <a:pPr algn="ctr" fontAlgn="t"/>
                      <a:r>
                        <a:rPr lang="en-AU" sz="1000" b="1" u="none" strike="noStrike" dirty="0">
                          <a:effectLst/>
                          <a:latin typeface="+mn-lt"/>
                        </a:rPr>
                        <a:t>Sand </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Lime Stone</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Gravel</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Clay</a:t>
                      </a: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Basalt</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Sedimentary</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Scoria</a:t>
                      </a:r>
                    </a:p>
                  </a:txBody>
                  <a:tcPr marL="9525" marR="9525" marT="9525" marB="0" anchor="ctr">
                    <a:solidFill>
                      <a:schemeClr val="accent6">
                        <a:lumMod val="50000"/>
                      </a:schemeClr>
                    </a:solidFill>
                  </a:tcPr>
                </a:tc>
                <a:tc>
                  <a:txBody>
                    <a:bodyPr/>
                    <a:lstStyle/>
                    <a:p>
                      <a:pPr algn="ctr"/>
                      <a:r>
                        <a:rPr lang="en-AU" sz="1000" b="1" dirty="0">
                          <a:latin typeface="+mn-lt"/>
                        </a:rPr>
                        <a:t>Total</a:t>
                      </a:r>
                    </a:p>
                  </a:txBody>
                  <a:tcPr marL="74295" marR="74295" marT="37148" marB="37148" anchor="ctr">
                    <a:solidFill>
                      <a:schemeClr val="accent6">
                        <a:lumMod val="50000"/>
                      </a:schemeClr>
                    </a:solidFill>
                  </a:tcPr>
                </a:tc>
                <a:extLst>
                  <a:ext uri="{0D108BD9-81ED-4DB2-BD59-A6C34878D82A}">
                    <a16:rowId xmlns:a16="http://schemas.microsoft.com/office/drawing/2014/main" val="4281857809"/>
                  </a:ext>
                </a:extLst>
              </a:tr>
              <a:tr h="3689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5</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a:solidFill>
                            <a:srgbClr val="000000"/>
                          </a:solidFill>
                          <a:effectLst/>
                          <a:latin typeface="ARIAL" panose="020B0604020202020204" pitchFamily="34" charset="0"/>
                        </a:rPr>
                        <a:t>1</a:t>
                      </a:r>
                      <a:endParaRPr lang="en-AU" sz="1000" b="0" i="0" u="none" strike="noStrike" dirty="0">
                        <a:solidFill>
                          <a:srgbClr val="000000"/>
                        </a:solidFill>
                        <a:effectLst/>
                        <a:latin typeface="ARIAL" panose="020B0604020202020204" pitchFamily="34" charset="0"/>
                      </a:endParaRP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a:r>
                        <a:rPr lang="en-AU" sz="1000" b="1" i="0" dirty="0">
                          <a:solidFill>
                            <a:schemeClr val="bg1"/>
                          </a:solidFill>
                        </a:rPr>
                        <a:t>12</a:t>
                      </a:r>
                    </a:p>
                  </a:txBody>
                  <a:tcPr marL="74295" marR="74295" marT="37148" marB="37148" anchor="ctr">
                    <a:solidFill>
                      <a:schemeClr val="accent6">
                        <a:lumMod val="75000"/>
                      </a:schemeClr>
                    </a:solidFill>
                  </a:tcPr>
                </a:tc>
                <a:extLst>
                  <a:ext uri="{0D108BD9-81ED-4DB2-BD59-A6C34878D82A}">
                    <a16:rowId xmlns:a16="http://schemas.microsoft.com/office/drawing/2014/main" val="885427795"/>
                  </a:ext>
                </a:extLst>
              </a:tr>
              <a:tr h="3689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Authority 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chemeClr val="bg1">
                              <a:lumMod val="50000"/>
                            </a:schemeClr>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AU" sz="1000" b="0" i="0" u="none" strike="noStrike" dirty="0">
                          <a:solidFill>
                            <a:schemeClr val="bg1">
                              <a:lumMod val="50000"/>
                            </a:schemeClr>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chemeClr val="bg1">
                              <a:lumMod val="50000"/>
                            </a:schemeClr>
                          </a:solidFill>
                          <a:effectLst/>
                          <a:latin typeface="ARIAL" panose="020B0604020202020204" pitchFamily="34" charset="0"/>
                        </a:rPr>
                        <a:t>0</a:t>
                      </a:r>
                    </a:p>
                  </a:txBody>
                  <a:tcPr marL="9525" marR="9525" marT="9525" marB="0" anchor="ctr"/>
                </a:tc>
                <a:tc>
                  <a:txBody>
                    <a:bodyPr/>
                    <a:lstStyle/>
                    <a:p>
                      <a:pPr algn="ctr"/>
                      <a:r>
                        <a:rPr lang="en-AU" sz="1000" b="1" i="0" dirty="0">
                          <a:solidFill>
                            <a:schemeClr val="bg1"/>
                          </a:solidFill>
                        </a:rPr>
                        <a:t>6</a:t>
                      </a:r>
                    </a:p>
                  </a:txBody>
                  <a:tcPr marL="74295" marR="74295" marT="37148" marB="37148" anchor="ctr">
                    <a:solidFill>
                      <a:schemeClr val="accent6">
                        <a:lumMod val="75000"/>
                      </a:schemeClr>
                    </a:solidFill>
                  </a:tcPr>
                </a:tc>
                <a:extLst>
                  <a:ext uri="{0D108BD9-81ED-4DB2-BD59-A6C34878D82A}">
                    <a16:rowId xmlns:a16="http://schemas.microsoft.com/office/drawing/2014/main" val="2221415363"/>
                  </a:ext>
                </a:extLst>
              </a:tr>
            </a:tbl>
          </a:graphicData>
        </a:graphic>
      </p:graphicFrame>
      <p:sp>
        <p:nvSpPr>
          <p:cNvPr id="29" name="Rounded Rectangle 3">
            <a:extLst>
              <a:ext uri="{FF2B5EF4-FFF2-40B4-BE49-F238E27FC236}">
                <a16:creationId xmlns:a16="http://schemas.microsoft.com/office/drawing/2014/main" id="{73158B21-7FAE-42B3-B6E7-0F73C3D4BCDA}"/>
              </a:ext>
            </a:extLst>
          </p:cNvPr>
          <p:cNvSpPr/>
          <p:nvPr/>
        </p:nvSpPr>
        <p:spPr>
          <a:xfrm>
            <a:off x="202223" y="5076376"/>
            <a:ext cx="9400456" cy="1460993"/>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4896239"/>
            <a:ext cx="5179814" cy="288852"/>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latin typeface="Calibri" panose="020F0502020204030204"/>
              </a:rPr>
              <a:t>Rock type – Work Authority and Work Plans approved Feb</a:t>
            </a:r>
            <a:r>
              <a:rPr lang="en-AU" sz="1200" b="1" dirty="0">
                <a:solidFill>
                  <a:schemeClr val="accent6">
                    <a:lumMod val="50000"/>
                  </a:schemeClr>
                </a:solidFill>
              </a:rPr>
              <a:t> 2019 </a:t>
            </a:r>
            <a:r>
              <a:rPr lang="en-AU" sz="1200" b="1" dirty="0">
                <a:solidFill>
                  <a:schemeClr val="accent6">
                    <a:lumMod val="50000"/>
                  </a:schemeClr>
                </a:solidFill>
                <a:latin typeface="Calibri" panose="020F0502020204030204"/>
              </a:rPr>
              <a:t>to </a:t>
            </a:r>
            <a:r>
              <a:rPr lang="en-AU" sz="1200" b="1">
                <a:solidFill>
                  <a:schemeClr val="accent6">
                    <a:lumMod val="50000"/>
                  </a:schemeClr>
                </a:solidFill>
                <a:latin typeface="Calibri" panose="020F0502020204030204"/>
              </a:rPr>
              <a:t>Jan</a:t>
            </a:r>
            <a:r>
              <a:rPr lang="en-AU" sz="1200" b="1">
                <a:solidFill>
                  <a:schemeClr val="accent6">
                    <a:lumMod val="50000"/>
                  </a:schemeClr>
                </a:solidFill>
              </a:rPr>
              <a:t> </a:t>
            </a:r>
            <a:r>
              <a:rPr lang="en-AU" sz="1200" b="1">
                <a:solidFill>
                  <a:schemeClr val="accent6">
                    <a:lumMod val="50000"/>
                  </a:schemeClr>
                </a:solidFill>
                <a:latin typeface="Calibri" panose="020F0502020204030204"/>
              </a:rPr>
              <a:t>2020</a:t>
            </a:r>
            <a:endParaRPr lang="en-AU" sz="1200" b="1" dirty="0">
              <a:solidFill>
                <a:schemeClr val="accent6">
                  <a:lumMod val="50000"/>
                </a:schemeClr>
              </a:solidFill>
              <a:latin typeface="Calibri" panose="020F0502020204030204"/>
            </a:endParaRPr>
          </a:p>
        </p:txBody>
      </p:sp>
      <p:grpSp>
        <p:nvGrpSpPr>
          <p:cNvPr id="5" name="Group 4">
            <a:extLst>
              <a:ext uri="{FF2B5EF4-FFF2-40B4-BE49-F238E27FC236}">
                <a16:creationId xmlns:a16="http://schemas.microsoft.com/office/drawing/2014/main" id="{5C917BD8-835B-4D9D-A680-E35368D8A3E3}"/>
              </a:ext>
            </a:extLst>
          </p:cNvPr>
          <p:cNvGrpSpPr/>
          <p:nvPr/>
        </p:nvGrpSpPr>
        <p:grpSpPr>
          <a:xfrm>
            <a:off x="202223" y="3047376"/>
            <a:ext cx="5804301" cy="1527914"/>
            <a:chOff x="202223" y="3241936"/>
            <a:chExt cx="5804301" cy="1527914"/>
          </a:xfrm>
        </p:grpSpPr>
        <p:sp>
          <p:nvSpPr>
            <p:cNvPr id="33" name="Rounded Rectangle 3">
              <a:extLst>
                <a:ext uri="{FF2B5EF4-FFF2-40B4-BE49-F238E27FC236}">
                  <a16:creationId xmlns:a16="http://schemas.microsoft.com/office/drawing/2014/main" id="{F5E24130-6469-4879-BC9E-61826E09D109}"/>
                </a:ext>
              </a:extLst>
            </p:cNvPr>
            <p:cNvSpPr/>
            <p:nvPr/>
          </p:nvSpPr>
          <p:spPr>
            <a:xfrm>
              <a:off x="202223" y="3410284"/>
              <a:ext cx="5804301" cy="1359566"/>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241936"/>
              <a:ext cx="2076938" cy="232713"/>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Finalised</a:t>
              </a:r>
            </a:p>
          </p:txBody>
        </p:sp>
      </p:grpSp>
      <p:grpSp>
        <p:nvGrpSpPr>
          <p:cNvPr id="2" name="Group 1"/>
          <p:cNvGrpSpPr/>
          <p:nvPr/>
        </p:nvGrpSpPr>
        <p:grpSpPr>
          <a:xfrm>
            <a:off x="6290372" y="1421077"/>
            <a:ext cx="3312307" cy="2888272"/>
            <a:chOff x="6242129" y="2441520"/>
            <a:chExt cx="2571032" cy="1769984"/>
          </a:xfrm>
        </p:grpSpPr>
        <p:sp>
          <p:nvSpPr>
            <p:cNvPr id="35" name="Rounded Rectangle 3">
              <a:extLst>
                <a:ext uri="{FF2B5EF4-FFF2-40B4-BE49-F238E27FC236}">
                  <a16:creationId xmlns:a16="http://schemas.microsoft.com/office/drawing/2014/main" id="{D4EBF142-F80A-4B1F-9B8A-4CE7E8539275}"/>
                </a:ext>
              </a:extLst>
            </p:cNvPr>
            <p:cNvSpPr/>
            <p:nvPr/>
          </p:nvSpPr>
          <p:spPr>
            <a:xfrm>
              <a:off x="6242131" y="2553597"/>
              <a:ext cx="2571030" cy="165790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lvl="0">
                <a:defRPr/>
              </a:pPr>
              <a:r>
                <a:rPr lang="en-AU" sz="1000" b="1" u="sng" dirty="0">
                  <a:solidFill>
                    <a:schemeClr val="tx1">
                      <a:lumMod val="85000"/>
                      <a:lumOff val="15000"/>
                    </a:schemeClr>
                  </a:solidFill>
                </a:rPr>
                <a:t>Work Authorities lodged:</a:t>
              </a:r>
            </a:p>
            <a:p>
              <a:pPr marL="92075">
                <a:defRPr/>
              </a:pPr>
              <a:r>
                <a:rPr lang="en-AU" sz="1000" dirty="0">
                  <a:solidFill>
                    <a:schemeClr val="tx1">
                      <a:lumMod val="85000"/>
                      <a:lumOff val="15000"/>
                    </a:schemeClr>
                  </a:solidFill>
                </a:rPr>
                <a:t>Shows the total number of Work Authority, Work Plans (WA) and Work Plan Variations(WA) lodged over a 12 month period since Feb 2019 and the number of applications lodged in Jan 2020.</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Work Authorities Finalised:</a:t>
              </a:r>
            </a:p>
            <a:p>
              <a:pPr marL="92075" lvl="0">
                <a:defRPr/>
              </a:pPr>
              <a:r>
                <a:rPr lang="en-AU" sz="1000" dirty="0">
                  <a:solidFill>
                    <a:schemeClr val="tx1">
                      <a:lumMod val="85000"/>
                      <a:lumOff val="15000"/>
                    </a:schemeClr>
                  </a:solidFill>
                </a:rPr>
                <a:t>Shows the total number of Work Authority , Work Plans (WA) and Work Plan Variations(WA) finalised over a 12 month period since Feb 2019 and those that were finalised in Jan 2020. Finalised work plans are those that were Approved, Refused or Withdrawn.</a:t>
              </a:r>
            </a:p>
            <a:p>
              <a:endParaRPr lang="en-AU" sz="1000" dirty="0">
                <a:solidFill>
                  <a:schemeClr val="tx1"/>
                </a:solidFill>
              </a:endParaRPr>
            </a:p>
            <a:p>
              <a:r>
                <a:rPr lang="en-AU" sz="1000" b="1" u="sng" dirty="0">
                  <a:solidFill>
                    <a:schemeClr val="tx1"/>
                  </a:solidFill>
                </a:rPr>
                <a:t>Rock Type:</a:t>
              </a:r>
            </a:p>
            <a:p>
              <a:pPr marL="92075"/>
              <a:r>
                <a:rPr lang="en-AU" sz="1000" dirty="0">
                  <a:solidFill>
                    <a:schemeClr val="tx1"/>
                  </a:solidFill>
                </a:rPr>
                <a:t>This table shows the primary extractive resources for the Work Plans finalised in the period.</a:t>
              </a: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42129" y="2441520"/>
              <a:ext cx="401555" cy="17701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39" name="Table 38">
            <a:extLst>
              <a:ext uri="{FF2B5EF4-FFF2-40B4-BE49-F238E27FC236}">
                <a16:creationId xmlns:a16="http://schemas.microsoft.com/office/drawing/2014/main" id="{140E9E4F-A90D-47B1-BC72-77B2893440A8}"/>
              </a:ext>
            </a:extLst>
          </p:cNvPr>
          <p:cNvGraphicFramePr>
            <a:graphicFrameLocks noGrp="1"/>
          </p:cNvGraphicFramePr>
          <p:nvPr>
            <p:extLst>
              <p:ext uri="{D42A27DB-BD31-4B8C-83A1-F6EECF244321}">
                <p14:modId xmlns:p14="http://schemas.microsoft.com/office/powerpoint/2010/main" val="2437377865"/>
              </p:ext>
            </p:extLst>
          </p:nvPr>
        </p:nvGraphicFramePr>
        <p:xfrm>
          <a:off x="3227997" y="2046053"/>
          <a:ext cx="2617758" cy="820944"/>
        </p:xfrm>
        <a:graphic>
          <a:graphicData uri="http://schemas.openxmlformats.org/drawingml/2006/table">
            <a:tbl>
              <a:tblPr firstRow="1" bandRow="1">
                <a:tableStyleId>{7DF18680-E054-41AD-8BC1-D1AEF772440D}</a:tableStyleId>
              </a:tblPr>
              <a:tblGrid>
                <a:gridCol w="1308879">
                  <a:extLst>
                    <a:ext uri="{9D8B030D-6E8A-4147-A177-3AD203B41FA5}">
                      <a16:colId xmlns:a16="http://schemas.microsoft.com/office/drawing/2014/main" val="4145067515"/>
                    </a:ext>
                  </a:extLst>
                </a:gridCol>
                <a:gridCol w="646405">
                  <a:extLst>
                    <a:ext uri="{9D8B030D-6E8A-4147-A177-3AD203B41FA5}">
                      <a16:colId xmlns:a16="http://schemas.microsoft.com/office/drawing/2014/main" val="3190710692"/>
                    </a:ext>
                  </a:extLst>
                </a:gridCol>
                <a:gridCol w="662474">
                  <a:extLst>
                    <a:ext uri="{9D8B030D-6E8A-4147-A177-3AD203B41FA5}">
                      <a16:colId xmlns:a16="http://schemas.microsoft.com/office/drawing/2014/main" val="2364291490"/>
                    </a:ext>
                  </a:extLst>
                </a:gridCol>
              </a:tblGrid>
              <a:tr h="441848">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AUTHORITIES LODGED</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 in Jan 2020</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4</a:t>
                      </a:r>
                    </a:p>
                  </a:txBody>
                  <a:tcPr marL="74295" marR="74295" marT="37148" marB="37148" anchor="ctr">
                    <a:solidFill>
                      <a:srgbClr val="002060"/>
                    </a:solidFill>
                  </a:tcPr>
                </a:tc>
                <a:extLst>
                  <a:ext uri="{0D108BD9-81ED-4DB2-BD59-A6C34878D82A}">
                    <a16:rowId xmlns:a16="http://schemas.microsoft.com/office/drawing/2014/main" val="661058362"/>
                  </a:ext>
                </a:extLst>
              </a:tr>
              <a:tr h="378653">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1</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Authority</a:t>
                      </a:r>
                    </a:p>
                  </a:txBody>
                  <a:tcPr marL="74295" marR="74295" marT="37148" marB="37148" anchor="ctr"/>
                </a:tc>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3</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284341324"/>
                  </a:ext>
                </a:extLst>
              </a:tr>
            </a:tbl>
          </a:graphicData>
        </a:graphic>
      </p:graphicFrame>
      <p:graphicFrame>
        <p:nvGraphicFramePr>
          <p:cNvPr id="40" name="Table 39">
            <a:extLst>
              <a:ext uri="{FF2B5EF4-FFF2-40B4-BE49-F238E27FC236}">
                <a16:creationId xmlns:a16="http://schemas.microsoft.com/office/drawing/2014/main" id="{C67C88B7-B89B-40D0-997E-E8FBAEB627C7}"/>
              </a:ext>
            </a:extLst>
          </p:cNvPr>
          <p:cNvGraphicFramePr>
            <a:graphicFrameLocks noGrp="1"/>
          </p:cNvGraphicFramePr>
          <p:nvPr>
            <p:extLst>
              <p:ext uri="{D42A27DB-BD31-4B8C-83A1-F6EECF244321}">
                <p14:modId xmlns:p14="http://schemas.microsoft.com/office/powerpoint/2010/main" val="1516869009"/>
              </p:ext>
            </p:extLst>
          </p:nvPr>
        </p:nvGraphicFramePr>
        <p:xfrm>
          <a:off x="300918" y="2067603"/>
          <a:ext cx="2766308" cy="803742"/>
        </p:xfrm>
        <a:graphic>
          <a:graphicData uri="http://schemas.openxmlformats.org/drawingml/2006/table">
            <a:tbl>
              <a:tblPr firstRow="1" bandRow="1">
                <a:tableStyleId>{7DF18680-E054-41AD-8BC1-D1AEF772440D}</a:tableStyleId>
              </a:tblPr>
              <a:tblGrid>
                <a:gridCol w="1383154">
                  <a:extLst>
                    <a:ext uri="{9D8B030D-6E8A-4147-A177-3AD203B41FA5}">
                      <a16:colId xmlns:a16="http://schemas.microsoft.com/office/drawing/2014/main" val="4145067515"/>
                    </a:ext>
                  </a:extLst>
                </a:gridCol>
                <a:gridCol w="616635">
                  <a:extLst>
                    <a:ext uri="{9D8B030D-6E8A-4147-A177-3AD203B41FA5}">
                      <a16:colId xmlns:a16="http://schemas.microsoft.com/office/drawing/2014/main" val="4177028549"/>
                    </a:ext>
                  </a:extLst>
                </a:gridCol>
                <a:gridCol w="766519">
                  <a:extLst>
                    <a:ext uri="{9D8B030D-6E8A-4147-A177-3AD203B41FA5}">
                      <a16:colId xmlns:a16="http://schemas.microsoft.com/office/drawing/2014/main" val="2364291490"/>
                    </a:ext>
                  </a:extLst>
                </a:gridCol>
              </a:tblGrid>
              <a:tr h="401871">
                <a:tc gridSpan="2">
                  <a:txBody>
                    <a:bodyPr/>
                    <a:lstStyle/>
                    <a:p>
                      <a:pPr algn="ctr"/>
                      <a:r>
                        <a:rPr lang="en-AU" sz="1000" dirty="0"/>
                        <a:t>AUTHORITIES LODGED </a:t>
                      </a:r>
                    </a:p>
                    <a:p>
                      <a:pPr algn="ctr"/>
                      <a:r>
                        <a:rPr lang="en-AU" sz="1000" dirty="0"/>
                        <a:t>Feb 2019 to Jan 2020</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42</a:t>
                      </a:r>
                    </a:p>
                  </a:txBody>
                  <a:tcPr marL="74295" marR="74295" marT="37148" marB="37148" anchor="ctr">
                    <a:solidFill>
                      <a:srgbClr val="002060"/>
                    </a:solidFill>
                  </a:tcPr>
                </a:tc>
                <a:extLst>
                  <a:ext uri="{0D108BD9-81ED-4DB2-BD59-A6C34878D82A}">
                    <a16:rowId xmlns:a16="http://schemas.microsoft.com/office/drawing/2014/main" val="661058362"/>
                  </a:ext>
                </a:extLst>
              </a:tr>
              <a:tr h="401871">
                <a:tc>
                  <a:txBody>
                    <a:bodyPr/>
                    <a:lstStyle/>
                    <a:p>
                      <a:pPr algn="ctr"/>
                      <a:r>
                        <a:rPr lang="en-AU" sz="1000" b="1" dirty="0"/>
                        <a:t>9</a:t>
                      </a:r>
                    </a:p>
                    <a:p>
                      <a:pPr algn="ctr"/>
                      <a:r>
                        <a:rPr lang="en-AU" sz="1000" b="1" dirty="0"/>
                        <a:t>Work Authority</a:t>
                      </a:r>
                    </a:p>
                  </a:txBody>
                  <a:tcPr marL="74295" marR="74295" marT="37148" marB="37148" anchor="ctr"/>
                </a:tc>
                <a:tc gridSpan="2">
                  <a:txBody>
                    <a:bodyPr/>
                    <a:lstStyle/>
                    <a:p>
                      <a:pPr algn="ctr"/>
                      <a:r>
                        <a:rPr lang="en-AU" sz="1000" b="1" dirty="0"/>
                        <a:t>33</a:t>
                      </a:r>
                    </a:p>
                    <a:p>
                      <a:pPr algn="ct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3112890348"/>
                  </a:ext>
                </a:extLst>
              </a:tr>
            </a:tbl>
          </a:graphicData>
        </a:graphic>
      </p:graphicFrame>
      <p:sp>
        <p:nvSpPr>
          <p:cNvPr id="4" name="Slide Number Placeholder 3"/>
          <p:cNvSpPr>
            <a:spLocks noGrp="1"/>
          </p:cNvSpPr>
          <p:nvPr>
            <p:ph type="sldNum" sz="quarter" idx="12"/>
          </p:nvPr>
        </p:nvSpPr>
        <p:spPr/>
        <p:txBody>
          <a:bodyPr/>
          <a:lstStyle/>
          <a:p>
            <a:fld id="{10F38EA1-A2B3-734E-8FE4-2A14DB32A8FE}" type="slidenum">
              <a:rPr lang="en-US" smtClean="0"/>
              <a:t>2</a:t>
            </a:fld>
            <a:endParaRPr lang="en-US" dirty="0"/>
          </a:p>
        </p:txBody>
      </p:sp>
      <p:graphicFrame>
        <p:nvGraphicFramePr>
          <p:cNvPr id="18" name="Table 17">
            <a:extLst>
              <a:ext uri="{FF2B5EF4-FFF2-40B4-BE49-F238E27FC236}">
                <a16:creationId xmlns:a16="http://schemas.microsoft.com/office/drawing/2014/main" id="{B9371CE6-3621-44FB-B18C-42BBCA1FB57D}"/>
              </a:ext>
            </a:extLst>
          </p:cNvPr>
          <p:cNvGraphicFramePr>
            <a:graphicFrameLocks noGrp="1"/>
          </p:cNvGraphicFramePr>
          <p:nvPr>
            <p:extLst>
              <p:ext uri="{D42A27DB-BD31-4B8C-83A1-F6EECF244321}">
                <p14:modId xmlns:p14="http://schemas.microsoft.com/office/powerpoint/2010/main" val="1939395831"/>
              </p:ext>
            </p:extLst>
          </p:nvPr>
        </p:nvGraphicFramePr>
        <p:xfrm>
          <a:off x="3229583" y="3323317"/>
          <a:ext cx="2616174" cy="1169459"/>
        </p:xfrm>
        <a:graphic>
          <a:graphicData uri="http://schemas.openxmlformats.org/drawingml/2006/table">
            <a:tbl>
              <a:tblPr firstRow="1" bandRow="1">
                <a:tableStyleId>{7DF18680-E054-41AD-8BC1-D1AEF772440D}</a:tableStyleId>
              </a:tblPr>
              <a:tblGrid>
                <a:gridCol w="422083">
                  <a:extLst>
                    <a:ext uri="{9D8B030D-6E8A-4147-A177-3AD203B41FA5}">
                      <a16:colId xmlns:a16="http://schemas.microsoft.com/office/drawing/2014/main" val="850157649"/>
                    </a:ext>
                  </a:extLst>
                </a:gridCol>
                <a:gridCol w="423669">
                  <a:extLst>
                    <a:ext uri="{9D8B030D-6E8A-4147-A177-3AD203B41FA5}">
                      <a16:colId xmlns:a16="http://schemas.microsoft.com/office/drawing/2014/main" val="1814836152"/>
                    </a:ext>
                  </a:extLst>
                </a:gridCol>
                <a:gridCol w="402584">
                  <a:extLst>
                    <a:ext uri="{9D8B030D-6E8A-4147-A177-3AD203B41FA5}">
                      <a16:colId xmlns:a16="http://schemas.microsoft.com/office/drawing/2014/main" val="2182475158"/>
                    </a:ext>
                  </a:extLst>
                </a:gridCol>
                <a:gridCol w="520499">
                  <a:extLst>
                    <a:ext uri="{9D8B030D-6E8A-4147-A177-3AD203B41FA5}">
                      <a16:colId xmlns:a16="http://schemas.microsoft.com/office/drawing/2014/main" val="4063638149"/>
                    </a:ext>
                  </a:extLst>
                </a:gridCol>
                <a:gridCol w="102192">
                  <a:extLst>
                    <a:ext uri="{9D8B030D-6E8A-4147-A177-3AD203B41FA5}">
                      <a16:colId xmlns:a16="http://schemas.microsoft.com/office/drawing/2014/main" val="922413998"/>
                    </a:ext>
                  </a:extLst>
                </a:gridCol>
                <a:gridCol w="321478">
                  <a:extLst>
                    <a:ext uri="{9D8B030D-6E8A-4147-A177-3AD203B41FA5}">
                      <a16:colId xmlns:a16="http://schemas.microsoft.com/office/drawing/2014/main" val="1277520202"/>
                    </a:ext>
                  </a:extLst>
                </a:gridCol>
                <a:gridCol w="423669">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in  </a:t>
                      </a:r>
                      <a:r>
                        <a:rPr lang="en-AU" sz="1000" kern="1200" dirty="0"/>
                        <a:t>Jan</a:t>
                      </a:r>
                      <a:r>
                        <a:rPr lang="en-AU" sz="1000" dirty="0"/>
                        <a:t>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4</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0</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2</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0</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t>0</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2</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19" name="Table 18">
            <a:extLst>
              <a:ext uri="{FF2B5EF4-FFF2-40B4-BE49-F238E27FC236}">
                <a16:creationId xmlns:a16="http://schemas.microsoft.com/office/drawing/2014/main" id="{6EC7D101-A267-4217-9797-76267F9CE4FC}"/>
              </a:ext>
            </a:extLst>
          </p:cNvPr>
          <p:cNvGraphicFramePr>
            <a:graphicFrameLocks noGrp="1"/>
          </p:cNvGraphicFramePr>
          <p:nvPr>
            <p:extLst>
              <p:ext uri="{D42A27DB-BD31-4B8C-83A1-F6EECF244321}">
                <p14:modId xmlns:p14="http://schemas.microsoft.com/office/powerpoint/2010/main" val="677755257"/>
              </p:ext>
            </p:extLst>
          </p:nvPr>
        </p:nvGraphicFramePr>
        <p:xfrm>
          <a:off x="300916" y="3327155"/>
          <a:ext cx="2766310" cy="1169459"/>
        </p:xfrm>
        <a:graphic>
          <a:graphicData uri="http://schemas.openxmlformats.org/drawingml/2006/table">
            <a:tbl>
              <a:tblPr firstRow="1" bandRow="1">
                <a:tableStyleId>{7DF18680-E054-41AD-8BC1-D1AEF772440D}</a:tableStyleId>
              </a:tblPr>
              <a:tblGrid>
                <a:gridCol w="447711">
                  <a:extLst>
                    <a:ext uri="{9D8B030D-6E8A-4147-A177-3AD203B41FA5}">
                      <a16:colId xmlns:a16="http://schemas.microsoft.com/office/drawing/2014/main" val="850157649"/>
                    </a:ext>
                  </a:extLst>
                </a:gridCol>
                <a:gridCol w="447711">
                  <a:extLst>
                    <a:ext uri="{9D8B030D-6E8A-4147-A177-3AD203B41FA5}">
                      <a16:colId xmlns:a16="http://schemas.microsoft.com/office/drawing/2014/main" val="1814836152"/>
                    </a:ext>
                  </a:extLst>
                </a:gridCol>
                <a:gridCol w="425429">
                  <a:extLst>
                    <a:ext uri="{9D8B030D-6E8A-4147-A177-3AD203B41FA5}">
                      <a16:colId xmlns:a16="http://schemas.microsoft.com/office/drawing/2014/main" val="2182475158"/>
                    </a:ext>
                  </a:extLst>
                </a:gridCol>
                <a:gridCol w="550036">
                  <a:extLst>
                    <a:ext uri="{9D8B030D-6E8A-4147-A177-3AD203B41FA5}">
                      <a16:colId xmlns:a16="http://schemas.microsoft.com/office/drawing/2014/main" val="4063638149"/>
                    </a:ext>
                  </a:extLst>
                </a:gridCol>
                <a:gridCol w="107991">
                  <a:extLst>
                    <a:ext uri="{9D8B030D-6E8A-4147-A177-3AD203B41FA5}">
                      <a16:colId xmlns:a16="http://schemas.microsoft.com/office/drawing/2014/main" val="922413998"/>
                    </a:ext>
                  </a:extLst>
                </a:gridCol>
                <a:gridCol w="339721">
                  <a:extLst>
                    <a:ext uri="{9D8B030D-6E8A-4147-A177-3AD203B41FA5}">
                      <a16:colId xmlns:a16="http://schemas.microsoft.com/office/drawing/2014/main" val="1277520202"/>
                    </a:ext>
                  </a:extLst>
                </a:gridCol>
                <a:gridCol w="447711">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Feb 2019 to </a:t>
                      </a:r>
                      <a:r>
                        <a:rPr lang="en-AU" sz="1000"/>
                        <a:t>Jan 2020</a:t>
                      </a:r>
                      <a:endParaRPr lang="en-AU" sz="1000" dirty="0"/>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28</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9</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19</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6</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3</a:t>
                      </a:r>
                    </a:p>
                    <a:p>
                      <a:pPr algn="ctr"/>
                      <a:r>
                        <a:rPr lang="en-AU" sz="900" b="1" dirty="0">
                          <a:solidFill>
                            <a:schemeClr val="tx1"/>
                          </a:solidFill>
                        </a:rPr>
                        <a:t>W</a:t>
                      </a:r>
                    </a:p>
                  </a:txBody>
                  <a:tcPr marL="74295" marR="74295" anchor="ctr"/>
                </a:tc>
                <a:tc>
                  <a:txBody>
                    <a:bodyPr/>
                    <a:lstStyle/>
                    <a:p>
                      <a:pPr algn="ctr"/>
                      <a:r>
                        <a:rPr lang="en-AU" sz="900" b="1" dirty="0"/>
                        <a:t>12</a:t>
                      </a:r>
                    </a:p>
                    <a:p>
                      <a:pPr algn="ctr"/>
                      <a:r>
                        <a:rPr lang="en-AU" sz="900" b="1" dirty="0"/>
                        <a:t>A</a:t>
                      </a:r>
                    </a:p>
                  </a:txBody>
                  <a:tcPr marL="74295" marR="74295" anchor="ctr"/>
                </a:tc>
                <a:tc gridSpan="2">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6</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pSp>
        <p:nvGrpSpPr>
          <p:cNvPr id="20" name="Group 19">
            <a:extLst>
              <a:ext uri="{FF2B5EF4-FFF2-40B4-BE49-F238E27FC236}">
                <a16:creationId xmlns:a16="http://schemas.microsoft.com/office/drawing/2014/main" id="{21DADF30-E432-48DB-B868-305E589DAAC1}"/>
              </a:ext>
            </a:extLst>
          </p:cNvPr>
          <p:cNvGrpSpPr/>
          <p:nvPr/>
        </p:nvGrpSpPr>
        <p:grpSpPr>
          <a:xfrm>
            <a:off x="6178033" y="4383674"/>
            <a:ext cx="3525744" cy="361956"/>
            <a:chOff x="675329" y="5553121"/>
            <a:chExt cx="3309256" cy="415498"/>
          </a:xfrm>
        </p:grpSpPr>
        <p:sp>
          <p:nvSpPr>
            <p:cNvPr id="21" name="Rectangle 20">
              <a:extLst>
                <a:ext uri="{FF2B5EF4-FFF2-40B4-BE49-F238E27FC236}">
                  <a16:creationId xmlns:a16="http://schemas.microsoft.com/office/drawing/2014/main" id="{73627608-721E-4046-85E1-282F36F0A485}"/>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2" name="Rounded Rectangle 3">
              <a:extLst>
                <a:ext uri="{FF2B5EF4-FFF2-40B4-BE49-F238E27FC236}">
                  <a16:creationId xmlns:a16="http://schemas.microsoft.com/office/drawing/2014/main" id="{5FEFFFE7-4A7B-4AF1-A0A2-13E475E9122A}"/>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3" name="TextBox 22">
              <a:extLst>
                <a:ext uri="{FF2B5EF4-FFF2-40B4-BE49-F238E27FC236}">
                  <a16:creationId xmlns:a16="http://schemas.microsoft.com/office/drawing/2014/main" id="{1EAB50F8-063C-42F5-AE8F-F7BA4F645C29}"/>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4411" y="5262732"/>
            <a:ext cx="7486614" cy="1423817"/>
            <a:chOff x="403298" y="4296564"/>
            <a:chExt cx="6919882" cy="1874329"/>
          </a:xfrm>
        </p:grpSpPr>
        <p:sp>
          <p:nvSpPr>
            <p:cNvPr id="14" name="Rounded Rectangle 3">
              <a:extLst>
                <a:ext uri="{FF2B5EF4-FFF2-40B4-BE49-F238E27FC236}">
                  <a16:creationId xmlns:a16="http://schemas.microsoft.com/office/drawing/2014/main" id="{F1A2CDE2-5572-4332-A200-7E41E27FAC89}"/>
                </a:ext>
              </a:extLst>
            </p:cNvPr>
            <p:cNvSpPr/>
            <p:nvPr/>
          </p:nvSpPr>
          <p:spPr>
            <a:xfrm>
              <a:off x="403298" y="4515313"/>
              <a:ext cx="6919882" cy="165558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Work Plans (WA) and Work Plan Variations in the regulatory system over the last 12 months. </a:t>
              </a:r>
              <a:br>
                <a:rPr lang="en-AU" sz="1000" dirty="0">
                  <a:solidFill>
                    <a:schemeClr val="tx1">
                      <a:lumMod val="85000"/>
                      <a:lumOff val="15000"/>
                    </a:schemeClr>
                  </a:solidFill>
                </a:rPr>
              </a:b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Work Plans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Work Plans that were lodged / finalised for the calendar month.</a:t>
              </a:r>
            </a:p>
            <a:p>
              <a:pPr marL="139303" indent="-139303">
                <a:buFont typeface="Arial" panose="020B0604020202020204" pitchFamily="34" charset="0"/>
                <a:buChar char="•"/>
                <a:defRPr/>
              </a:pPr>
              <a:endParaRPr lang="en-AU" sz="1000" dirty="0">
                <a:solidFill>
                  <a:schemeClr val="tx1">
                    <a:lumMod val="85000"/>
                    <a:lumOff val="15000"/>
                  </a:schemeClr>
                </a:solidFill>
              </a:endParaRPr>
            </a:p>
            <a:p>
              <a:endParaRPr lang="en-AU" sz="1000" b="1" dirty="0">
                <a:solidFill>
                  <a:schemeClr val="tx1"/>
                </a:solidFill>
              </a:endParaRPr>
            </a:p>
          </p:txBody>
        </p:sp>
        <p:sp>
          <p:nvSpPr>
            <p:cNvPr id="15" name="Round Same Side Corner Rectangle 5">
              <a:extLst>
                <a:ext uri="{FF2B5EF4-FFF2-40B4-BE49-F238E27FC236}">
                  <a16:creationId xmlns:a16="http://schemas.microsoft.com/office/drawing/2014/main" id="{E99CFB19-A372-4BF7-951D-710891A8CE46}"/>
                </a:ext>
              </a:extLst>
            </p:cNvPr>
            <p:cNvSpPr/>
            <p:nvPr/>
          </p:nvSpPr>
          <p:spPr>
            <a:xfrm>
              <a:off x="403298" y="4296564"/>
              <a:ext cx="753722" cy="375459"/>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4" name="Slide Number Placeholder 3"/>
          <p:cNvSpPr>
            <a:spLocks noGrp="1"/>
          </p:cNvSpPr>
          <p:nvPr>
            <p:ph type="sldNum" sz="quarter" idx="12"/>
          </p:nvPr>
        </p:nvSpPr>
        <p:spPr/>
        <p:txBody>
          <a:bodyPr/>
          <a:lstStyle/>
          <a:p>
            <a:fld id="{10F38EA1-A2B3-734E-8FE4-2A14DB32A8FE}" type="slidenum">
              <a:rPr lang="en-US" smtClean="0"/>
              <a:t>3</a:t>
            </a:fld>
            <a:endParaRPr lang="en-US" dirty="0"/>
          </a:p>
        </p:txBody>
      </p:sp>
      <p:pic>
        <p:nvPicPr>
          <p:cNvPr id="5" name="Picture 4">
            <a:extLst>
              <a:ext uri="{FF2B5EF4-FFF2-40B4-BE49-F238E27FC236}">
                <a16:creationId xmlns:a16="http://schemas.microsoft.com/office/drawing/2014/main" id="{56F3D429-EA6B-43F7-9487-514AC575C7A5}"/>
              </a:ext>
            </a:extLst>
          </p:cNvPr>
          <p:cNvPicPr>
            <a:picLocks noChangeAspect="1"/>
          </p:cNvPicPr>
          <p:nvPr/>
        </p:nvPicPr>
        <p:blipFill>
          <a:blip r:embed="rId2"/>
          <a:stretch>
            <a:fillRect/>
          </a:stretch>
        </p:blipFill>
        <p:spPr>
          <a:xfrm>
            <a:off x="280011" y="1512790"/>
            <a:ext cx="9345978" cy="3627434"/>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42418" y="1810371"/>
            <a:ext cx="7429982" cy="258532"/>
          </a:xfrm>
          <a:prstGeom prst="rect">
            <a:avLst/>
          </a:prstGeom>
          <a:noFill/>
        </p:spPr>
        <p:txBody>
          <a:bodyPr wrap="square" rtlCol="0">
            <a:spAutoFit/>
          </a:bodyPr>
          <a:lstStyle/>
          <a:p>
            <a:pPr>
              <a:lnSpc>
                <a:spcPct val="90000"/>
              </a:lnSpc>
              <a:spcBef>
                <a:spcPts val="813"/>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375504"/>
            <a:ext cx="6346891" cy="246221"/>
          </a:xfrm>
          <a:prstGeom prst="rect">
            <a:avLst/>
          </a:prstGeom>
          <a:noFill/>
        </p:spPr>
        <p:txBody>
          <a:bodyPr wrap="square" rtlCol="0">
            <a:spAutoFit/>
          </a:bodyPr>
          <a:lstStyle/>
          <a:p>
            <a:r>
              <a:rPr lang="en-AU" sz="1000" dirty="0"/>
              <a:t>Total Work Plans that had one or more stages assessed in the 12 months: </a:t>
            </a:r>
            <a:r>
              <a:rPr lang="en-AU" sz="1000" b="1" dirty="0"/>
              <a:t>44</a:t>
            </a:r>
          </a:p>
        </p:txBody>
      </p:sp>
      <p:sp>
        <p:nvSpPr>
          <p:cNvPr id="7" name="TextBox 6">
            <a:extLst>
              <a:ext uri="{FF2B5EF4-FFF2-40B4-BE49-F238E27FC236}">
                <a16:creationId xmlns:a16="http://schemas.microsoft.com/office/drawing/2014/main" id="{33A6EDAD-BA59-4AC4-B708-282844F2C753}"/>
              </a:ext>
            </a:extLst>
          </p:cNvPr>
          <p:cNvSpPr txBox="1"/>
          <p:nvPr/>
        </p:nvSpPr>
        <p:spPr>
          <a:xfrm>
            <a:off x="410578" y="4825010"/>
            <a:ext cx="4210060" cy="246221"/>
          </a:xfrm>
          <a:prstGeom prst="rect">
            <a:avLst/>
          </a:prstGeom>
          <a:noFill/>
        </p:spPr>
        <p:txBody>
          <a:bodyPr wrap="square" rtlCol="0">
            <a:spAutoFit/>
          </a:bodyPr>
          <a:lstStyle/>
          <a:p>
            <a:r>
              <a:rPr lang="en-AU" sz="1000" dirty="0"/>
              <a:t>Total Work Plans that had one or more stages assessed in the 12 month: 15</a:t>
            </a:r>
            <a:endParaRPr lang="en-AU" sz="1000" b="1" dirty="0"/>
          </a:p>
        </p:txBody>
      </p:sp>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42419" y="1498004"/>
            <a:ext cx="7179906"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Median Days for Work Authority work plan </a:t>
            </a:r>
            <a:r>
              <a:rPr lang="en-AU" sz="1400" b="1" u="sng" dirty="0"/>
              <a:t>stages</a:t>
            </a:r>
            <a:r>
              <a:rPr lang="en-AU" sz="1400" b="1" dirty="0"/>
              <a:t> completed in Feb 2019 to Jan 2020</a:t>
            </a:r>
          </a:p>
        </p:txBody>
      </p:sp>
      <p:grpSp>
        <p:nvGrpSpPr>
          <p:cNvPr id="8" name="Group 7"/>
          <p:cNvGrpSpPr/>
          <p:nvPr/>
        </p:nvGrpSpPr>
        <p:grpSpPr>
          <a:xfrm>
            <a:off x="355227" y="2061372"/>
            <a:ext cx="7167098" cy="1990333"/>
            <a:chOff x="355227" y="2500731"/>
            <a:chExt cx="6999296" cy="1645775"/>
          </a:xfrm>
        </p:grpSpPr>
        <p:sp>
          <p:nvSpPr>
            <p:cNvPr id="12" name="Rounded Rectangle 3">
              <a:extLst>
                <a:ext uri="{FF2B5EF4-FFF2-40B4-BE49-F238E27FC236}">
                  <a16:creationId xmlns:a16="http://schemas.microsoft.com/office/drawing/2014/main" id="{98162D09-D3EC-418E-8E96-9F8E5014660C}"/>
                </a:ext>
              </a:extLst>
            </p:cNvPr>
            <p:cNvSpPr/>
            <p:nvPr/>
          </p:nvSpPr>
          <p:spPr>
            <a:xfrm>
              <a:off x="355227" y="2631447"/>
              <a:ext cx="6999296" cy="1515059"/>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357047" y="2500731"/>
              <a:ext cx="2525585" cy="213776"/>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Statutory Endorsement Required</a:t>
              </a:r>
            </a:p>
          </p:txBody>
        </p:sp>
      </p:grpSp>
      <p:grpSp>
        <p:nvGrpSpPr>
          <p:cNvPr id="3" name="Group 2"/>
          <p:cNvGrpSpPr/>
          <p:nvPr/>
        </p:nvGrpSpPr>
        <p:grpSpPr>
          <a:xfrm>
            <a:off x="355227" y="4445453"/>
            <a:ext cx="4432469" cy="2084887"/>
            <a:chOff x="355227" y="4376873"/>
            <a:chExt cx="4088841" cy="2084887"/>
          </a:xfrm>
        </p:grpSpPr>
        <p:sp>
          <p:nvSpPr>
            <p:cNvPr id="14" name="Rounded Rectangle 3">
              <a:extLst>
                <a:ext uri="{FF2B5EF4-FFF2-40B4-BE49-F238E27FC236}">
                  <a16:creationId xmlns:a16="http://schemas.microsoft.com/office/drawing/2014/main" id="{CD205731-309B-426B-BCEF-416FE1BD583C}"/>
                </a:ext>
              </a:extLst>
            </p:cNvPr>
            <p:cNvSpPr/>
            <p:nvPr/>
          </p:nvSpPr>
          <p:spPr>
            <a:xfrm>
              <a:off x="355228" y="4570253"/>
              <a:ext cx="4088840" cy="189150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355227" y="4376873"/>
              <a:ext cx="2587998" cy="257745"/>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rPr>
                <a:t>Statutory Endorsement Not </a:t>
              </a:r>
              <a:r>
                <a:rPr lang="en-AU" sz="1200" b="1" dirty="0">
                  <a:solidFill>
                    <a:schemeClr val="accent6">
                      <a:lumMod val="50000"/>
                    </a:schemeClr>
                  </a:solidFill>
                  <a:latin typeface="Calibri" panose="020F0502020204030204"/>
                </a:rPr>
                <a:t>Required</a:t>
              </a:r>
            </a:p>
          </p:txBody>
        </p:sp>
      </p:grpSp>
      <p:sp>
        <p:nvSpPr>
          <p:cNvPr id="16" name="Rounded Rectangle 3">
            <a:extLst>
              <a:ext uri="{FF2B5EF4-FFF2-40B4-BE49-F238E27FC236}">
                <a16:creationId xmlns:a16="http://schemas.microsoft.com/office/drawing/2014/main" id="{E5FD2B6E-90C5-4945-86D7-35C6714A0AB5}"/>
              </a:ext>
            </a:extLst>
          </p:cNvPr>
          <p:cNvSpPr/>
          <p:nvPr/>
        </p:nvSpPr>
        <p:spPr>
          <a:xfrm>
            <a:off x="7677699" y="2219455"/>
            <a:ext cx="1977578" cy="1832250"/>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900" b="1" u="sng" dirty="0">
                <a:solidFill>
                  <a:schemeClr val="bg1">
                    <a:lumMod val="50000"/>
                  </a:schemeClr>
                </a:solidFill>
              </a:rPr>
              <a:t>Definitions</a:t>
            </a:r>
            <a:r>
              <a:rPr lang="en-AU" sz="900" b="1" dirty="0">
                <a:solidFill>
                  <a:schemeClr val="bg1">
                    <a:lumMod val="50000"/>
                  </a:schemeClr>
                </a:solidFill>
              </a:rPr>
              <a:t>:</a:t>
            </a:r>
          </a:p>
          <a:p>
            <a:r>
              <a:rPr lang="en-AU" sz="900" b="1" dirty="0">
                <a:solidFill>
                  <a:schemeClr val="bg1">
                    <a:lumMod val="50000"/>
                  </a:schemeClr>
                </a:solidFill>
              </a:rPr>
              <a:t>Median Days #:</a:t>
            </a:r>
            <a:r>
              <a:rPr lang="en-AU" sz="900" dirty="0">
                <a:solidFill>
                  <a:schemeClr val="bg1">
                    <a:lumMod val="50000"/>
                  </a:schemeClr>
                </a:solidFill>
              </a:rPr>
              <a:t> Arranging the stage duration in order and then selecting the one in the middle duration.</a:t>
            </a:r>
          </a:p>
          <a:p>
            <a:r>
              <a:rPr lang="en-AU" sz="900" dirty="0">
                <a:solidFill>
                  <a:schemeClr val="bg1">
                    <a:lumMod val="50000"/>
                  </a:schemeClr>
                </a:solidFill>
              </a:rPr>
              <a:t>Median is used to minimise the impact of outliers.</a:t>
            </a:r>
          </a:p>
          <a:p>
            <a:endParaRPr lang="en-AU" sz="900" dirty="0">
              <a:solidFill>
                <a:schemeClr val="bg1">
                  <a:lumMod val="50000"/>
                </a:schemeClr>
              </a:solidFill>
            </a:endParaRPr>
          </a:p>
          <a:p>
            <a:r>
              <a:rPr lang="en-AU" sz="900" b="1" dirty="0">
                <a:solidFill>
                  <a:schemeClr val="bg1">
                    <a:lumMod val="50000"/>
                  </a:schemeClr>
                </a:solidFill>
              </a:rPr>
              <a:t>No. Work Plans*: </a:t>
            </a:r>
            <a:r>
              <a:rPr lang="en-AU" sz="900" dirty="0">
                <a:solidFill>
                  <a:schemeClr val="bg1">
                    <a:lumMod val="50000"/>
                  </a:schemeClr>
                </a:solidFill>
              </a:rPr>
              <a:t>The number of work plans that had that stage assessed in the year. A single Work Plan in a month can have had a stage assessed multiple times.</a:t>
            </a:r>
          </a:p>
          <a:p>
            <a:endParaRPr lang="en-AU" sz="900" b="1" dirty="0">
              <a:solidFill>
                <a:schemeClr val="tx1"/>
              </a:solidFill>
            </a:endParaRPr>
          </a:p>
        </p:txBody>
      </p:sp>
      <p:grpSp>
        <p:nvGrpSpPr>
          <p:cNvPr id="4" name="Group 3"/>
          <p:cNvGrpSpPr/>
          <p:nvPr/>
        </p:nvGrpSpPr>
        <p:grpSpPr>
          <a:xfrm>
            <a:off x="5642750" y="4948120"/>
            <a:ext cx="3906204" cy="1257245"/>
            <a:chOff x="6334174" y="4467836"/>
            <a:chExt cx="2890791" cy="1460730"/>
          </a:xfrm>
        </p:grpSpPr>
        <p:sp>
          <p:nvSpPr>
            <p:cNvPr id="17" name="Rounded Rectangle 3">
              <a:extLst>
                <a:ext uri="{FF2B5EF4-FFF2-40B4-BE49-F238E27FC236}">
                  <a16:creationId xmlns:a16="http://schemas.microsoft.com/office/drawing/2014/main" id="{D5C771A2-C082-43E3-9AC3-5C3C5CB15C89}"/>
                </a:ext>
              </a:extLst>
            </p:cNvPr>
            <p:cNvSpPr/>
            <p:nvPr/>
          </p:nvSpPr>
          <p:spPr>
            <a:xfrm>
              <a:off x="6334177" y="4579912"/>
              <a:ext cx="2890788" cy="134865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marL="171450" indent="-171450">
                <a:buFont typeface="Arial" panose="020B0604020202020204" pitchFamily="34" charset="0"/>
                <a:buChar char="•"/>
                <a:defRPr/>
              </a:pPr>
              <a:r>
                <a:rPr lang="en-AU" sz="1000" dirty="0">
                  <a:solidFill>
                    <a:schemeClr val="tx1"/>
                  </a:solidFill>
                </a:rPr>
                <a:t>A work plan / work plan variation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Feb 2019 </a:t>
              </a:r>
              <a:r>
                <a:rPr lang="en-AU" sz="1000" dirty="0">
                  <a:solidFill>
                    <a:schemeClr val="tx1"/>
                  </a:solidFill>
                </a:rPr>
                <a:t>to </a:t>
              </a:r>
              <a:r>
                <a:rPr lang="en-AU" sz="1000" dirty="0">
                  <a:solidFill>
                    <a:schemeClr val="tx1">
                      <a:lumMod val="85000"/>
                      <a:lumOff val="15000"/>
                    </a:schemeClr>
                  </a:solidFill>
                </a:rPr>
                <a:t>Jan 2020.</a:t>
              </a:r>
              <a:endParaRPr lang="en-AU" sz="1000" dirty="0">
                <a:solidFill>
                  <a:schemeClr val="tx1"/>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6334174" y="4467836"/>
              <a:ext cx="424217" cy="2637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20" name="Table 19">
            <a:extLst>
              <a:ext uri="{FF2B5EF4-FFF2-40B4-BE49-F238E27FC236}">
                <a16:creationId xmlns:a16="http://schemas.microsoft.com/office/drawing/2014/main" id="{19A07C6E-1822-4AC7-9DE5-180367F4572F}"/>
              </a:ext>
            </a:extLst>
          </p:cNvPr>
          <p:cNvGraphicFramePr>
            <a:graphicFrameLocks noGrp="1"/>
          </p:cNvGraphicFramePr>
          <p:nvPr>
            <p:extLst>
              <p:ext uri="{D42A27DB-BD31-4B8C-83A1-F6EECF244321}">
                <p14:modId xmlns:p14="http://schemas.microsoft.com/office/powerpoint/2010/main" val="1360770707"/>
              </p:ext>
            </p:extLst>
          </p:nvPr>
        </p:nvGraphicFramePr>
        <p:xfrm>
          <a:off x="428903" y="2606336"/>
          <a:ext cx="6999295" cy="1287784"/>
        </p:xfrm>
        <a:graphic>
          <a:graphicData uri="http://schemas.openxmlformats.org/drawingml/2006/table">
            <a:tbl>
              <a:tblPr firstRow="1" firstCol="1">
                <a:tableStyleId>{5C22544A-7EE6-4342-B048-85BDC9FD1C3A}</a:tableStyleId>
              </a:tblPr>
              <a:tblGrid>
                <a:gridCol w="748594">
                  <a:extLst>
                    <a:ext uri="{9D8B030D-6E8A-4147-A177-3AD203B41FA5}">
                      <a16:colId xmlns:a16="http://schemas.microsoft.com/office/drawing/2014/main" val="1693068444"/>
                    </a:ext>
                  </a:extLst>
                </a:gridCol>
                <a:gridCol w="759637">
                  <a:extLst>
                    <a:ext uri="{9D8B030D-6E8A-4147-A177-3AD203B41FA5}">
                      <a16:colId xmlns:a16="http://schemas.microsoft.com/office/drawing/2014/main" val="1046372732"/>
                    </a:ext>
                  </a:extLst>
                </a:gridCol>
                <a:gridCol w="848918">
                  <a:extLst>
                    <a:ext uri="{9D8B030D-6E8A-4147-A177-3AD203B41FA5}">
                      <a16:colId xmlns:a16="http://schemas.microsoft.com/office/drawing/2014/main" val="3773381255"/>
                    </a:ext>
                  </a:extLst>
                </a:gridCol>
                <a:gridCol w="773691">
                  <a:extLst>
                    <a:ext uri="{9D8B030D-6E8A-4147-A177-3AD203B41FA5}">
                      <a16:colId xmlns:a16="http://schemas.microsoft.com/office/drawing/2014/main" val="2573620924"/>
                    </a:ext>
                  </a:extLst>
                </a:gridCol>
                <a:gridCol w="773691">
                  <a:extLst>
                    <a:ext uri="{9D8B030D-6E8A-4147-A177-3AD203B41FA5}">
                      <a16:colId xmlns:a16="http://schemas.microsoft.com/office/drawing/2014/main" val="1682255500"/>
                    </a:ext>
                  </a:extLst>
                </a:gridCol>
                <a:gridCol w="773691">
                  <a:extLst>
                    <a:ext uri="{9D8B030D-6E8A-4147-A177-3AD203B41FA5}">
                      <a16:colId xmlns:a16="http://schemas.microsoft.com/office/drawing/2014/main" val="2115937172"/>
                    </a:ext>
                  </a:extLst>
                </a:gridCol>
                <a:gridCol w="773691">
                  <a:extLst>
                    <a:ext uri="{9D8B030D-6E8A-4147-A177-3AD203B41FA5}">
                      <a16:colId xmlns:a16="http://schemas.microsoft.com/office/drawing/2014/main" val="100074573"/>
                    </a:ext>
                  </a:extLst>
                </a:gridCol>
                <a:gridCol w="773691">
                  <a:extLst>
                    <a:ext uri="{9D8B030D-6E8A-4147-A177-3AD203B41FA5}">
                      <a16:colId xmlns:a16="http://schemas.microsoft.com/office/drawing/2014/main" val="3618640883"/>
                    </a:ext>
                  </a:extLst>
                </a:gridCol>
                <a:gridCol w="773691">
                  <a:extLst>
                    <a:ext uri="{9D8B030D-6E8A-4147-A177-3AD203B41FA5}">
                      <a16:colId xmlns:a16="http://schemas.microsoft.com/office/drawing/2014/main" val="4052822133"/>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extLst>
                  <a:ext uri="{0D108BD9-81ED-4DB2-BD59-A6C34878D82A}">
                    <a16:rowId xmlns:a16="http://schemas.microsoft.com/office/drawing/2014/main" val="415966901"/>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417744196"/>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101</a:t>
                      </a: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56</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27</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269</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27</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960262628"/>
                  </a:ext>
                </a:extLst>
              </a:tr>
              <a:tr h="185738">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22</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24</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24</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19</a:t>
                      </a:r>
                    </a:p>
                  </a:txBody>
                  <a:tcPr marL="37148" marR="37148" marT="37148" marB="37148" anchor="ctr"/>
                </a:tc>
                <a:tc>
                  <a:txBody>
                    <a:bodyPr/>
                    <a:lstStyle/>
                    <a:p>
                      <a:pPr algn="ctr" fontAlgn="b"/>
                      <a:r>
                        <a:rPr lang="en-AU" sz="900" b="0" i="0" u="none" strike="noStrike" dirty="0">
                          <a:solidFill>
                            <a:schemeClr val="tx1"/>
                          </a:solidFill>
                          <a:effectLst/>
                          <a:latin typeface="+mn-lt"/>
                        </a:rPr>
                        <a:t>10</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marT="37148" marB="37148" anchor="ctr"/>
                </a:tc>
                <a:extLst>
                  <a:ext uri="{0D108BD9-81ED-4DB2-BD59-A6C34878D82A}">
                    <a16:rowId xmlns:a16="http://schemas.microsoft.com/office/drawing/2014/main" val="1225803496"/>
                  </a:ext>
                </a:extLst>
              </a:tr>
            </a:tbl>
          </a:graphicData>
        </a:graphic>
      </p:graphicFrame>
      <p:graphicFrame>
        <p:nvGraphicFramePr>
          <p:cNvPr id="22" name="Table 21">
            <a:extLst>
              <a:ext uri="{FF2B5EF4-FFF2-40B4-BE49-F238E27FC236}">
                <a16:creationId xmlns:a16="http://schemas.microsoft.com/office/drawing/2014/main" id="{F7C67F88-7677-40D7-B1ED-2D606507565D}"/>
              </a:ext>
            </a:extLst>
          </p:cNvPr>
          <p:cNvGraphicFramePr>
            <a:graphicFrameLocks noGrp="1"/>
          </p:cNvGraphicFramePr>
          <p:nvPr>
            <p:extLst>
              <p:ext uri="{D42A27DB-BD31-4B8C-83A1-F6EECF244321}">
                <p14:modId xmlns:p14="http://schemas.microsoft.com/office/powerpoint/2010/main" val="2153598668"/>
              </p:ext>
            </p:extLst>
          </p:nvPr>
        </p:nvGraphicFramePr>
        <p:xfrm>
          <a:off x="456106" y="5082536"/>
          <a:ext cx="4164532" cy="1181104"/>
        </p:xfrm>
        <a:graphic>
          <a:graphicData uri="http://schemas.openxmlformats.org/drawingml/2006/table">
            <a:tbl>
              <a:tblPr firstRow="1" firstCol="1">
                <a:tableStyleId>{5C22544A-7EE6-4342-B048-85BDC9FD1C3A}</a:tableStyleId>
              </a:tblPr>
              <a:tblGrid>
                <a:gridCol w="814002">
                  <a:extLst>
                    <a:ext uri="{9D8B030D-6E8A-4147-A177-3AD203B41FA5}">
                      <a16:colId xmlns:a16="http://schemas.microsoft.com/office/drawing/2014/main" val="1693068444"/>
                    </a:ext>
                  </a:extLst>
                </a:gridCol>
                <a:gridCol w="780965">
                  <a:extLst>
                    <a:ext uri="{9D8B030D-6E8A-4147-A177-3AD203B41FA5}">
                      <a16:colId xmlns:a16="http://schemas.microsoft.com/office/drawing/2014/main" val="1046372732"/>
                    </a:ext>
                  </a:extLst>
                </a:gridCol>
                <a:gridCol w="970131">
                  <a:extLst>
                    <a:ext uri="{9D8B030D-6E8A-4147-A177-3AD203B41FA5}">
                      <a16:colId xmlns:a16="http://schemas.microsoft.com/office/drawing/2014/main" val="3773381255"/>
                    </a:ext>
                  </a:extLst>
                </a:gridCol>
                <a:gridCol w="757593">
                  <a:extLst>
                    <a:ext uri="{9D8B030D-6E8A-4147-A177-3AD203B41FA5}">
                      <a16:colId xmlns:a16="http://schemas.microsoft.com/office/drawing/2014/main" val="2573620924"/>
                    </a:ext>
                  </a:extLst>
                </a:gridCol>
                <a:gridCol w="841841">
                  <a:extLst>
                    <a:ext uri="{9D8B030D-6E8A-4147-A177-3AD203B41FA5}">
                      <a16:colId xmlns:a16="http://schemas.microsoft.com/office/drawing/2014/main" val="1682255500"/>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marT="37148" marB="37148" anchor="ctr">
                    <a:solidFill>
                      <a:schemeClr val="accent6">
                        <a:lumMod val="75000"/>
                      </a:schemeClr>
                    </a:solidFill>
                  </a:tcPr>
                </a:tc>
                <a:extLst>
                  <a:ext uri="{0D108BD9-81ED-4DB2-BD59-A6C34878D82A}">
                    <a16:rowId xmlns:a16="http://schemas.microsoft.com/office/drawing/2014/main" val="2635638004"/>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679665999"/>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1" i="1" u="none" strike="noStrike" dirty="0">
                          <a:solidFill>
                            <a:schemeClr val="tx1"/>
                          </a:solidFill>
                          <a:effectLst/>
                          <a:latin typeface="+mn-lt"/>
                          <a:cs typeface="Calibri" panose="020F0502020204030204" pitchFamily="34" charset="0"/>
                        </a:rPr>
                        <a:t>84</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304</a:t>
                      </a:r>
                    </a:p>
                  </a:txBody>
                  <a:tcPr marL="37148" marR="37148" marT="37148" marB="37148" anchor="ctr"/>
                </a:tc>
                <a:tc>
                  <a:txBody>
                    <a:bodyPr/>
                    <a:lstStyle/>
                    <a:p>
                      <a:pPr algn="ctr" fontAlgn="b"/>
                      <a:r>
                        <a:rPr kumimoji="0" lang="en-AU" sz="900" b="1" i="1" u="none" strike="noStrike" kern="1200" cap="none" spc="0" normalizeH="0" baseline="0" noProof="0" dirty="0">
                          <a:ln>
                            <a:noFill/>
                          </a:ln>
                          <a:solidFill>
                            <a:schemeClr val="tx1"/>
                          </a:solidFill>
                          <a:effectLst/>
                          <a:uLnTx/>
                          <a:uFillTx/>
                          <a:latin typeface="+mn-lt"/>
                          <a:cs typeface="Calibri" panose="020F0502020204030204" pitchFamily="34" charset="0"/>
                        </a:rPr>
                        <a:t>28</a:t>
                      </a:r>
                      <a:endParaRPr lang="en-AU" sz="900" b="1" i="1"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4154088929"/>
                  </a:ext>
                </a:extLst>
              </a:tr>
              <a:tr h="185738">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marT="37148" marB="37148" anchor="ctr"/>
                </a:tc>
                <a:extLst>
                  <a:ext uri="{0D108BD9-81ED-4DB2-BD59-A6C34878D82A}">
                    <a16:rowId xmlns:a16="http://schemas.microsoft.com/office/drawing/2014/main" val="2037719172"/>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CB-meeting-presentation-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5" ma:contentTypeDescription="DEDJTR Document" ma:contentTypeScope="" ma:versionID="08e6c40068394cd337517edc71a8787c">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60e7bcc9a756fa5496efd90ab6504c69"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documentManagement>
</p:properties>
</file>

<file path=customXml/itemProps1.xml><?xml version="1.0" encoding="utf-8"?>
<ds:datastoreItem xmlns:ds="http://schemas.openxmlformats.org/officeDocument/2006/customXml" ds:itemID="{C5DAE9D0-5361-4006-BFB5-FF3C7879D5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59071DE-8301-4E60-8889-FFEE6ED1CAAA}">
  <ds:schemaRefs>
    <ds:schemaRef ds:uri="http://schemas.microsoft.com/sharepoint/v3/contenttype/forms"/>
  </ds:schemaRefs>
</ds:datastoreItem>
</file>

<file path=customXml/itemProps3.xml><?xml version="1.0" encoding="utf-8"?>
<ds:datastoreItem xmlns:ds="http://schemas.openxmlformats.org/officeDocument/2006/customXml" ds:itemID="{B4C1A488-D36D-4BB8-9A22-5BBAE0838621}">
  <ds:schemaRefs>
    <ds:schemaRef ds:uri="http://schemas.microsoft.com/office/2006/documentManagement/types"/>
    <ds:schemaRef ds:uri="d8656102-7c7b-4021-94e7-299bfa2f7616"/>
    <ds:schemaRef ds:uri="http://purl.org/dc/elements/1.1/"/>
    <ds:schemaRef ds:uri="http://schemas.microsoft.com/office/2006/metadata/properties"/>
    <ds:schemaRef ds:uri="1970f3ff-c7c3-4b73-8f0c-0bc260d159f3"/>
    <ds:schemaRef ds:uri="d95fa365-6051-4755-a57a-b1b515a65ccf"/>
    <ds:schemaRef ds:uri="http://purl.org/dc/term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20948</TotalTime>
  <Words>767</Words>
  <Application>Microsoft Office PowerPoint</Application>
  <PresentationFormat>A4 Paper (210x297 mm)</PresentationFormat>
  <Paragraphs>230</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Arial</vt:lpstr>
      <vt:lpstr>Arial</vt:lpstr>
      <vt:lpstr>Calibri</vt:lpstr>
      <vt:lpstr>Calibri Light</vt:lpstr>
      <vt:lpstr>PCB-meeting-presentation-template</vt:lpstr>
      <vt:lpstr>1_PCB-meeting-presentation-template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Extractives</dc:title>
  <dc:creator>Praveen Mathew (DEDJTR)</dc:creator>
  <cp:lastModifiedBy>David Ly (DJPR)</cp:lastModifiedBy>
  <cp:revision>512</cp:revision>
  <cp:lastPrinted>2018-08-15T22:59:59Z</cp:lastPrinted>
  <dcterms:created xsi:type="dcterms:W3CDTF">2018-03-26T01:27:34Z</dcterms:created>
  <dcterms:modified xsi:type="dcterms:W3CDTF">2020-06-30T01:32:53Z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Division">
    <vt:lpwstr/>
  </property>
  <property fmtid="{D5CDD505-2E9C-101B-9397-08002B2CF9AE}" pid="4" name="DEDJTRBranch">
    <vt:lpwstr/>
  </property>
  <property fmtid="{D5CDD505-2E9C-101B-9397-08002B2CF9AE}" pid="5" name="DEDJTRSection">
    <vt:lpwstr/>
  </property>
  <property fmtid="{D5CDD505-2E9C-101B-9397-08002B2CF9AE}" pid="6" name="DEDJTRGroup">
    <vt:lpwstr/>
  </property>
  <property fmtid="{D5CDD505-2E9C-101B-9397-08002B2CF9AE}" pid="7" name="DEDJTRSecurityClassification">
    <vt:lpwstr/>
  </property>
</Properties>
</file>