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6"/>
  </p:notesMasterIdLst>
  <p:sldIdLst>
    <p:sldId id="346" r:id="rId2"/>
    <p:sldId id="343" r:id="rId3"/>
    <p:sldId id="344" r:id="rId4"/>
    <p:sldId id="345" r:id="rId5"/>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94" d="100"/>
          <a:sy n="94" d="100"/>
        </p:scale>
        <p:origin x="168" y="8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2/04/2019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56912390"/>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March 2018 </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March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113</a:t>
                      </a:r>
                    </a:p>
                  </a:txBody>
                  <a:tcPr marL="76340" marR="76340" marT="46979" marB="46979" anchor="ctr">
                    <a:solidFill>
                      <a:schemeClr val="accent5"/>
                    </a:solidFill>
                  </a:tcPr>
                </a:tc>
                <a:tc>
                  <a:txBody>
                    <a:bodyPr/>
                    <a:lstStyle/>
                    <a:p>
                      <a:pPr algn="ctr"/>
                      <a:r>
                        <a:rPr lang="en-AU" sz="1200" b="1" dirty="0">
                          <a:solidFill>
                            <a:schemeClr val="tx1"/>
                          </a:solidFill>
                        </a:rPr>
                        <a:t>109</a:t>
                      </a:r>
                    </a:p>
                  </a:txBody>
                  <a:tcPr marL="76340" marR="76340" marT="46979" marB="46979" anchor="ctr">
                    <a:solidFill>
                      <a:schemeClr val="accent5"/>
                    </a:solidFill>
                  </a:tcPr>
                </a:tc>
                <a:tc>
                  <a:txBody>
                    <a:bodyPr/>
                    <a:lstStyle/>
                    <a:p>
                      <a:pPr algn="ctr"/>
                      <a:r>
                        <a:rPr lang="en-AU" sz="1200" b="1" dirty="0">
                          <a:solidFill>
                            <a:schemeClr val="tx1"/>
                          </a:solidFill>
                        </a:rPr>
                        <a:t>93</a:t>
                      </a:r>
                    </a:p>
                  </a:txBody>
                  <a:tcPr marL="76340" marR="76340" marT="46979" marB="46979" anchor="ctr">
                    <a:solidFill>
                      <a:schemeClr val="accent5"/>
                    </a:solidFill>
                  </a:tcPr>
                </a:tc>
                <a:tc>
                  <a:txBody>
                    <a:bodyPr/>
                    <a:lstStyle/>
                    <a:p>
                      <a:pPr algn="ctr"/>
                      <a:r>
                        <a:rPr lang="en-AU" sz="1200" b="1" dirty="0">
                          <a:solidFill>
                            <a:schemeClr val="bg1"/>
                          </a:solidFill>
                        </a:rPr>
                        <a:t>315</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130</a:t>
                      </a:r>
                    </a:p>
                  </a:txBody>
                  <a:tcPr marL="76340" marR="76340" marT="46979" marB="46979" anchor="ctr">
                    <a:solidFill>
                      <a:schemeClr val="accent5"/>
                    </a:solidFill>
                  </a:tcPr>
                </a:tc>
                <a:tc>
                  <a:txBody>
                    <a:bodyPr/>
                    <a:lstStyle/>
                    <a:p>
                      <a:pPr algn="ctr"/>
                      <a:r>
                        <a:rPr lang="en-AU" sz="1200" b="1" dirty="0">
                          <a:solidFill>
                            <a:schemeClr val="tx1"/>
                          </a:solidFill>
                        </a:rPr>
                        <a:t>115</a:t>
                      </a:r>
                    </a:p>
                  </a:txBody>
                  <a:tcPr marL="76340" marR="76340" marT="46979" marB="46979" anchor="ctr">
                    <a:solidFill>
                      <a:schemeClr val="accent5"/>
                    </a:solidFill>
                  </a:tcPr>
                </a:tc>
                <a:tc>
                  <a:txBody>
                    <a:bodyPr/>
                    <a:lstStyle/>
                    <a:p>
                      <a:pPr algn="ctr"/>
                      <a:r>
                        <a:rPr lang="en-AU" sz="1200" b="1" dirty="0">
                          <a:solidFill>
                            <a:schemeClr val="tx1"/>
                          </a:solidFill>
                        </a:rPr>
                        <a:t>83</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328</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70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218</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rPr>
                        <a:t>221</a:t>
                      </a:r>
                      <a:endParaRPr lang="en-AU" sz="1200" b="1" kern="1200" dirty="0">
                        <a:solidFill>
                          <a:schemeClr val="bg1"/>
                        </a:solidFill>
                        <a:latin typeface="+mn-lt"/>
                        <a:ea typeface="+mn-ea"/>
                        <a:cs typeface="+mn-cs"/>
                      </a:endParaRP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43</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40</a:t>
                      </a:r>
                    </a:p>
                  </a:txBody>
                  <a:tcPr marL="76340" marR="76340" marT="46979" marB="46979" anchor="ctr">
                    <a:solidFill>
                      <a:schemeClr val="accent5">
                        <a:lumMod val="60000"/>
                        <a:lumOff val="40000"/>
                      </a:schemeClr>
                    </a:solidFill>
                  </a:tcPr>
                </a:tc>
                <a:tc>
                  <a:txBody>
                    <a:bodyPr/>
                    <a:lstStyle/>
                    <a:p>
                      <a:pPr algn="ctr"/>
                      <a:r>
                        <a:rPr lang="en-AU" sz="1200" dirty="0">
                          <a:solidFill>
                            <a:schemeClr val="tx1"/>
                          </a:solidFill>
                        </a:rPr>
                        <a:t>14</a:t>
                      </a:r>
                      <a:endParaRPr lang="en-AU" sz="1200" b="0" dirty="0">
                        <a:solidFill>
                          <a:schemeClr val="tx1"/>
                        </a:solidFill>
                      </a:endParaRP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97</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53</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107</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5</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11</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15</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15</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March 2018 vs March 2019:</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221088" y="5213086"/>
            <a:ext cx="6868552" cy="1086582"/>
            <a:chOff x="7347692" y="2036671"/>
            <a:chExt cx="2325731" cy="3059785"/>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1"/>
              <a:ext cx="2325731" cy="2611005"/>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March 2018 and compares it with 31 March 2019. </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3526391077"/>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MARCH</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36</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10</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24</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9</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19</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1748101410"/>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APR 2018 to MAR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398</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66</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304</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28</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54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12</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263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39</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7</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1187555521"/>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NEW APPLICATIONS LODGED IN MARCH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21</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6</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14</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1633623577"/>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NEW APPLICATIONS LODGED APR 2018 to MAR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311</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86</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201</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24</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New 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827117212"/>
              </p:ext>
            </p:extLst>
          </p:nvPr>
        </p:nvGraphicFramePr>
        <p:xfrm>
          <a:off x="314065" y="5235983"/>
          <a:ext cx="9204009" cy="1219200"/>
        </p:xfrm>
        <a:graphic>
          <a:graphicData uri="http://schemas.openxmlformats.org/drawingml/2006/table">
            <a:tbl>
              <a:tblPr firstRow="1" firstCol="1" bandRow="1">
                <a:tableStyleId>{7DF18680-E054-41AD-8BC1-D1AEF772440D}</a:tableStyleId>
              </a:tblPr>
              <a:tblGrid>
                <a:gridCol w="876201">
                  <a:extLst>
                    <a:ext uri="{9D8B030D-6E8A-4147-A177-3AD203B41FA5}">
                      <a16:colId xmlns:a16="http://schemas.microsoft.com/office/drawing/2014/main" val="3295249521"/>
                    </a:ext>
                  </a:extLst>
                </a:gridCol>
                <a:gridCol w="487916">
                  <a:extLst>
                    <a:ext uri="{9D8B030D-6E8A-4147-A177-3AD203B41FA5}">
                      <a16:colId xmlns:a16="http://schemas.microsoft.com/office/drawing/2014/main" val="1025019330"/>
                    </a:ext>
                  </a:extLst>
                </a:gridCol>
                <a:gridCol w="1042857">
                  <a:extLst>
                    <a:ext uri="{9D8B030D-6E8A-4147-A177-3AD203B41FA5}">
                      <a16:colId xmlns:a16="http://schemas.microsoft.com/office/drawing/2014/main" val="2219333238"/>
                    </a:ext>
                  </a:extLst>
                </a:gridCol>
                <a:gridCol w="593800">
                  <a:extLst>
                    <a:ext uri="{9D8B030D-6E8A-4147-A177-3AD203B41FA5}">
                      <a16:colId xmlns:a16="http://schemas.microsoft.com/office/drawing/2014/main" val="1024136933"/>
                    </a:ext>
                  </a:extLst>
                </a:gridCol>
                <a:gridCol w="705838">
                  <a:extLst>
                    <a:ext uri="{9D8B030D-6E8A-4147-A177-3AD203B41FA5}">
                      <a16:colId xmlns:a16="http://schemas.microsoft.com/office/drawing/2014/main" val="253886672"/>
                    </a:ext>
                  </a:extLst>
                </a:gridCol>
                <a:gridCol w="682752">
                  <a:extLst>
                    <a:ext uri="{9D8B030D-6E8A-4147-A177-3AD203B41FA5}">
                      <a16:colId xmlns:a16="http://schemas.microsoft.com/office/drawing/2014/main" val="4262654814"/>
                    </a:ext>
                  </a:extLst>
                </a:gridCol>
                <a:gridCol w="778032">
                  <a:extLst>
                    <a:ext uri="{9D8B030D-6E8A-4147-A177-3AD203B41FA5}">
                      <a16:colId xmlns:a16="http://schemas.microsoft.com/office/drawing/2014/main" val="1078895545"/>
                    </a:ext>
                  </a:extLst>
                </a:gridCol>
                <a:gridCol w="547317">
                  <a:extLst>
                    <a:ext uri="{9D8B030D-6E8A-4147-A177-3AD203B41FA5}">
                      <a16:colId xmlns:a16="http://schemas.microsoft.com/office/drawing/2014/main" val="1191251199"/>
                    </a:ext>
                  </a:extLst>
                </a:gridCol>
                <a:gridCol w="772108">
                  <a:extLst>
                    <a:ext uri="{9D8B030D-6E8A-4147-A177-3AD203B41FA5}">
                      <a16:colId xmlns:a16="http://schemas.microsoft.com/office/drawing/2014/main" val="2047789801"/>
                    </a:ext>
                  </a:extLst>
                </a:gridCol>
                <a:gridCol w="555878">
                  <a:extLst>
                    <a:ext uri="{9D8B030D-6E8A-4147-A177-3AD203B41FA5}">
                      <a16:colId xmlns:a16="http://schemas.microsoft.com/office/drawing/2014/main" val="198735558"/>
                    </a:ext>
                  </a:extLst>
                </a:gridCol>
                <a:gridCol w="523692">
                  <a:extLst>
                    <a:ext uri="{9D8B030D-6E8A-4147-A177-3AD203B41FA5}">
                      <a16:colId xmlns:a16="http://schemas.microsoft.com/office/drawing/2014/main" val="1203294266"/>
                    </a:ext>
                  </a:extLst>
                </a:gridCol>
                <a:gridCol w="664658">
                  <a:extLst>
                    <a:ext uri="{9D8B030D-6E8A-4147-A177-3AD203B41FA5}">
                      <a16:colId xmlns:a16="http://schemas.microsoft.com/office/drawing/2014/main" val="3360094660"/>
                    </a:ext>
                  </a:extLst>
                </a:gridCol>
                <a:gridCol w="491834">
                  <a:extLst>
                    <a:ext uri="{9D8B030D-6E8A-4147-A177-3AD203B41FA5}">
                      <a16:colId xmlns:a16="http://schemas.microsoft.com/office/drawing/2014/main" val="3109064436"/>
                    </a:ext>
                  </a:extLst>
                </a:gridCol>
                <a:gridCol w="481126">
                  <a:extLst>
                    <a:ext uri="{9D8B030D-6E8A-4147-A177-3AD203B41FA5}">
                      <a16:colId xmlns:a16="http://schemas.microsoft.com/office/drawing/2014/main" val="259979347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200" dirty="0"/>
                        <a:t>Base Metals </a:t>
                      </a:r>
                      <a:r>
                        <a:rPr lang="en-AU" sz="800" b="0" dirty="0"/>
                        <a:t>(copper/ lead/ zinc)</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dirty="0"/>
                        <a:t>Mineral Sands</a:t>
                      </a:r>
                    </a:p>
                  </a:txBody>
                  <a:tcPr marL="74295" marR="74295" anchor="ctr">
                    <a:solidFill>
                      <a:schemeClr val="accent6">
                        <a:lumMod val="50000"/>
                      </a:schemeClr>
                    </a:solidFill>
                  </a:tcPr>
                </a:tc>
                <a:tc>
                  <a:txBody>
                    <a:bodyPr/>
                    <a:lstStyle/>
                    <a:p>
                      <a:pPr algn="ctr"/>
                      <a:r>
                        <a:rPr lang="en-AU" sz="1000" dirty="0" err="1"/>
                        <a:t>Andalusite</a:t>
                      </a:r>
                      <a:endParaRPr lang="en-AU" sz="1000" dirty="0"/>
                    </a:p>
                  </a:txBody>
                  <a:tcPr marL="74295" marR="74295" anchor="ctr">
                    <a:solidFill>
                      <a:schemeClr val="accent6">
                        <a:lumMod val="50000"/>
                      </a:schemeClr>
                    </a:solidFill>
                  </a:tcPr>
                </a:tc>
                <a:tc>
                  <a:txBody>
                    <a:bodyPr/>
                    <a:lstStyle/>
                    <a:p>
                      <a:pPr algn="ctr"/>
                      <a:r>
                        <a:rPr lang="en-AU" sz="1000" dirty="0"/>
                        <a:t>Cobalt</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Phosphate</a:t>
                      </a:r>
                    </a:p>
                  </a:txBody>
                  <a:tcPr marL="74295" marR="74295" anchor="ctr">
                    <a:solidFill>
                      <a:schemeClr val="accent6">
                        <a:lumMod val="50000"/>
                      </a:schemeClr>
                    </a:solidFill>
                  </a:tcPr>
                </a:tc>
                <a:tc>
                  <a:txBody>
                    <a:bodyPr/>
                    <a:lstStyle/>
                    <a:p>
                      <a:pPr algn="ctr"/>
                      <a:r>
                        <a:rPr lang="en-AU" sz="1000" dirty="0"/>
                        <a:t>Copper</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236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32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54</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295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12</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3</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21</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911549"/>
            <a:ext cx="9497094" cy="1574582"/>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45216"/>
              <a:ext cx="8301184" cy="1402199"/>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April 2018 to March 2019</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New Applications lodged:</a:t>
              </a:r>
            </a:p>
            <a:p>
              <a:pPr marL="180975" lvl="1">
                <a:defRPr/>
              </a:pPr>
              <a:r>
                <a:rPr lang="en-AU" sz="1000" dirty="0">
                  <a:solidFill>
                    <a:schemeClr val="tx1">
                      <a:lumMod val="85000"/>
                      <a:lumOff val="15000"/>
                    </a:schemeClr>
                  </a:solidFill>
                </a:rPr>
                <a:t>Shows the volume of Licence Applications, Licence Variations and Work Plans (minerals) lodged over a 12 month period since April 2018 and the number lodged in March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finalised over a 12 month period since April 2018 and those that were finalised in March 2019.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3125755" cy="230832"/>
          </a:xfrm>
          <a:prstGeom prst="rect">
            <a:avLst/>
          </a:prstGeom>
          <a:noFill/>
        </p:spPr>
        <p:txBody>
          <a:bodyPr wrap="square" rtlCol="0">
            <a:spAutoFit/>
          </a:bodyPr>
          <a:lstStyle/>
          <a:p>
            <a:r>
              <a:rPr lang="en-AU" sz="900" dirty="0">
                <a:solidFill>
                  <a:sysClr val="windowText" lastClr="000000"/>
                </a:solidFill>
              </a:rPr>
              <a:t>* Licence Applications, Variations &amp; Work Plans(minerals) </a:t>
            </a:r>
            <a:endParaRPr lang="en-AU" sz="900" dirty="0"/>
          </a:p>
        </p:txBody>
      </p:sp>
      <p:pic>
        <p:nvPicPr>
          <p:cNvPr id="2" name="Picture 1">
            <a:extLst>
              <a:ext uri="{FF2B5EF4-FFF2-40B4-BE49-F238E27FC236}">
                <a16:creationId xmlns:a16="http://schemas.microsoft.com/office/drawing/2014/main" id="{3187C0B4-0D4C-455E-AD57-DF39FCF4036F}"/>
              </a:ext>
            </a:extLst>
          </p:cNvPr>
          <p:cNvPicPr>
            <a:picLocks noChangeAspect="1"/>
          </p:cNvPicPr>
          <p:nvPr/>
        </p:nvPicPr>
        <p:blipFill>
          <a:blip r:embed="rId2"/>
          <a:stretch>
            <a:fillRect/>
          </a:stretch>
        </p:blipFill>
        <p:spPr>
          <a:xfrm>
            <a:off x="133694" y="1480406"/>
            <a:ext cx="9638611" cy="3475021"/>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6</a:t>
            </a:r>
            <a:endParaRPr lang="en-AU" sz="105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38</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1018061143"/>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56</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29</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15</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bg1">
                              <a:lumMod val="50000"/>
                            </a:schemeClr>
                          </a:solidFill>
                          <a:effectLst/>
                          <a:uLnTx/>
                          <a:uFillTx/>
                          <a:latin typeface="+mn-lt"/>
                        </a:rPr>
                        <a:t>0</a:t>
                      </a:r>
                      <a:endParaRPr lang="en-AU" sz="900" b="1" i="0" u="none" strike="noStrike" dirty="0">
                        <a:solidFill>
                          <a:schemeClr val="bg1">
                            <a:lumMod val="50000"/>
                          </a:schemeClr>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bg1">
                              <a:lumMod val="50000"/>
                            </a:schemeClr>
                          </a:solidFill>
                          <a:effectLst/>
                          <a:uLnTx/>
                          <a:uFillTx/>
                          <a:latin typeface="+mn-lt"/>
                        </a:rPr>
                        <a:t>0</a:t>
                      </a:r>
                      <a:endParaRPr lang="en-AU" sz="900" b="1" i="0" u="none" strike="noStrike" dirty="0">
                        <a:solidFill>
                          <a:schemeClr val="bg1">
                            <a:lumMod val="50000"/>
                          </a:schemeClr>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bg1">
                              <a:lumMod val="50000"/>
                            </a:schemeClr>
                          </a:solidFill>
                          <a:effectLst/>
                          <a:latin typeface="+mn-lt"/>
                        </a:rPr>
                        <a:t>0</a:t>
                      </a:r>
                      <a:endParaRPr lang="en-AU" sz="900" b="0" i="0" u="none" strike="noStrike" dirty="0">
                        <a:solidFill>
                          <a:schemeClr val="bg1">
                            <a:lumMod val="50000"/>
                          </a:schemeClr>
                        </a:solidFill>
                        <a:effectLst/>
                        <a:latin typeface="+mn-lt"/>
                        <a:cs typeface="Calibri" panose="020F0502020204030204" pitchFamily="34" charset="0"/>
                      </a:endParaRPr>
                    </a:p>
                  </a:txBody>
                  <a:tcPr marL="37148" marR="37148" anchor="ctr"/>
                </a:tc>
                <a:tc>
                  <a:txBody>
                    <a:bodyPr/>
                    <a:lstStyle/>
                    <a:p>
                      <a:pPr algn="ctr" fontAlgn="b"/>
                      <a:r>
                        <a:rPr lang="en-AU" sz="900" b="0" i="0" u="none" strike="noStrike" dirty="0">
                          <a:solidFill>
                            <a:schemeClr val="bg1">
                              <a:lumMod val="50000"/>
                            </a:schemeClr>
                          </a:solidFill>
                          <a:effectLst/>
                          <a:latin typeface="+mn-lt"/>
                        </a:rPr>
                        <a:t>0</a:t>
                      </a:r>
                      <a:endParaRPr lang="en-AU" sz="900" b="0" i="0" u="none" strike="noStrike" dirty="0">
                        <a:solidFill>
                          <a:schemeClr val="bg1">
                            <a:lumMod val="50000"/>
                          </a:schemeClr>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4201459159"/>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117</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22</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45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21</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April 2018 to March 2019</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may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March 2018 </a:t>
              </a:r>
              <a:r>
                <a:rPr lang="en-AU" sz="1000" dirty="0">
                  <a:solidFill>
                    <a:schemeClr val="tx1"/>
                  </a:solidFill>
                </a:rPr>
                <a:t>to March 2019</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18310</TotalTime>
  <Words>824</Words>
  <Application>Microsoft Office PowerPoint</Application>
  <PresentationFormat>A4 Paper (210x297 mm)</PresentationFormat>
  <Paragraphs>291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460</cp:revision>
  <cp:lastPrinted>2018-08-14T03:53:50Z</cp:lastPrinted>
  <dcterms:created xsi:type="dcterms:W3CDTF">2018-03-26T01:27:34Z</dcterms:created>
  <dcterms:modified xsi:type="dcterms:W3CDTF">2019-04-02T00:20:07Z</dcterms:modified>
</cp:coreProperties>
</file>