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60"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3" name="Anthony M Hurst (DJPR)" initials="AMH(" lastIdx="2" clrIdx="2">
    <p:extLst>
      <p:ext uri="{19B8F6BF-5375-455C-9EA6-DF929625EA0E}">
        <p15:presenceInfo xmlns:p15="http://schemas.microsoft.com/office/powerpoint/2012/main" userId="S::Anthony.Hurst@ecodev.vic.gov.au::524d494d-252c-4edd-834f-f06aaafe5647"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5" name="David Ly (DJPR)" initials="DL(" lastIdx="5" clrIdx="4">
    <p:extLst>
      <p:ext uri="{19B8F6BF-5375-455C-9EA6-DF929625EA0E}">
        <p15:presenceInfo xmlns:p15="http://schemas.microsoft.com/office/powerpoint/2012/main" userId="S::david.ly@ecodev.vic.gov.au::e1110fe0-4210-4c35-b4be-90cf9e8ca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834" y="108"/>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userId="e1110fe0-4210-4c35-b4be-90cf9e8ca094" providerId="ADAL" clId="{74431866-B5AD-4078-8A1F-582770BE51B0}"/>
    <pc:docChg chg="undo custSel modSld">
      <pc:chgData name="David" userId="e1110fe0-4210-4c35-b4be-90cf9e8ca094" providerId="ADAL" clId="{74431866-B5AD-4078-8A1F-582770BE51B0}" dt="2020-08-26T05:20:15.373" v="28" actId="478"/>
      <pc:docMkLst>
        <pc:docMk/>
      </pc:docMkLst>
      <pc:sldChg chg="addSp delSp modSp">
        <pc:chgData name="David" userId="e1110fe0-4210-4c35-b4be-90cf9e8ca094" providerId="ADAL" clId="{74431866-B5AD-4078-8A1F-582770BE51B0}" dt="2020-08-26T05:20:15.373" v="28" actId="478"/>
        <pc:sldMkLst>
          <pc:docMk/>
          <pc:sldMk cId="1474028826" sldId="261"/>
        </pc:sldMkLst>
        <pc:spChg chg="add del mod">
          <ac:chgData name="David" userId="e1110fe0-4210-4c35-b4be-90cf9e8ca094" providerId="ADAL" clId="{74431866-B5AD-4078-8A1F-582770BE51B0}" dt="2020-08-26T05:20:15.373" v="28" actId="478"/>
          <ac:spMkLst>
            <pc:docMk/>
            <pc:sldMk cId="1474028826" sldId="261"/>
            <ac:spMk id="8" creationId="{8610FD0C-6D06-44B3-AF34-BFD0948A9B22}"/>
          </ac:spMkLst>
        </pc:spChg>
      </pc:sldChg>
    </pc:docChg>
  </pc:docChgLst>
  <pc:docChgLst>
    <pc:chgData name="David Ly (DJPR)" userId="e1110fe0-4210-4c35-b4be-90cf9e8ca094" providerId="ADAL" clId="{E471CD40-3180-4544-9B8B-595196B3E283}"/>
    <pc:docChg chg="custSel">
      <pc:chgData name="David Ly (DJPR)" userId="e1110fe0-4210-4c35-b4be-90cf9e8ca094" providerId="ADAL" clId="{E471CD40-3180-4544-9B8B-595196B3E283}" dt="2020-08-16T22:38:52.619" v="5" actId="1592"/>
      <pc:docMkLst>
        <pc:docMk/>
      </pc:docMkLst>
      <pc:sldChg chg="delCm">
        <pc:chgData name="David Ly (DJPR)" userId="e1110fe0-4210-4c35-b4be-90cf9e8ca094" providerId="ADAL" clId="{E471CD40-3180-4544-9B8B-595196B3E283}" dt="2020-08-16T22:38:08.804" v="2" actId="1592"/>
        <pc:sldMkLst>
          <pc:docMk/>
          <pc:sldMk cId="3997054771" sldId="259"/>
        </pc:sldMkLst>
      </pc:sldChg>
      <pc:sldChg chg="delCm">
        <pc:chgData name="David Ly (DJPR)" userId="e1110fe0-4210-4c35-b4be-90cf9e8ca094" providerId="ADAL" clId="{E471CD40-3180-4544-9B8B-595196B3E283}" dt="2020-08-16T22:37:53.938" v="0" actId="1592"/>
        <pc:sldMkLst>
          <pc:docMk/>
          <pc:sldMk cId="1665567058" sldId="283"/>
        </pc:sldMkLst>
      </pc:sldChg>
      <pc:sldChg chg="delCm">
        <pc:chgData name="David Ly (DJPR)" userId="e1110fe0-4210-4c35-b4be-90cf9e8ca094" providerId="ADAL" clId="{E471CD40-3180-4544-9B8B-595196B3E283}" dt="2020-08-16T22:38:52.619" v="5" actId="1592"/>
        <pc:sldMkLst>
          <pc:docMk/>
          <pc:sldMk cId="3498410456" sldId="285"/>
        </pc:sldMkLst>
      </pc:sldChg>
      <pc:sldChg chg="delCm">
        <pc:chgData name="David Ly (DJPR)" userId="e1110fe0-4210-4c35-b4be-90cf9e8ca094" providerId="ADAL" clId="{E471CD40-3180-4544-9B8B-595196B3E283}" dt="2020-08-16T22:37:59.256" v="1" actId="1592"/>
        <pc:sldMkLst>
          <pc:docMk/>
          <pc:sldMk cId="3779728073" sldId="287"/>
        </pc:sldMkLst>
      </pc:sldChg>
      <pc:sldChg chg="delCm">
        <pc:chgData name="David Ly (DJPR)" userId="e1110fe0-4210-4c35-b4be-90cf9e8ca094" providerId="ADAL" clId="{E471CD40-3180-4544-9B8B-595196B3E283}" dt="2020-08-16T22:38:35.232" v="3" actId="1592"/>
        <pc:sldMkLst>
          <pc:docMk/>
          <pc:sldMk cId="981134272" sldId="291"/>
        </pc:sldMkLst>
      </pc:sldChg>
    </pc:docChg>
  </pc:docChgLst>
  <pc:docChgLst>
    <pc:chgData name="David Ly (DJPR)" userId="f007a63c-c3c5-4dbf-b428-47e5ca075814" providerId="ADAL" clId="{80539508-686C-42E4-869E-6F887C418DC6}"/>
    <pc:docChg chg="modSld">
      <pc:chgData name="David Ly (DJPR)" userId="f007a63c-c3c5-4dbf-b428-47e5ca075814" providerId="ADAL" clId="{80539508-686C-42E4-869E-6F887C418DC6}" dt="2020-10-14T01:14:32.079" v="42" actId="20577"/>
      <pc:docMkLst>
        <pc:docMk/>
      </pc:docMkLst>
      <pc:sldChg chg="modSp">
        <pc:chgData name="David Ly (DJPR)" userId="f007a63c-c3c5-4dbf-b428-47e5ca075814" providerId="ADAL" clId="{80539508-686C-42E4-869E-6F887C418DC6}" dt="2020-10-08T02:43:39.681" v="29" actId="20577"/>
        <pc:sldMkLst>
          <pc:docMk/>
          <pc:sldMk cId="3345074753" sldId="265"/>
        </pc:sldMkLst>
        <pc:spChg chg="mod">
          <ac:chgData name="David Ly (DJPR)" userId="f007a63c-c3c5-4dbf-b428-47e5ca075814" providerId="ADAL" clId="{80539508-686C-42E4-869E-6F887C418DC6}" dt="2020-10-08T02:43:39.681" v="29" actId="20577"/>
          <ac:spMkLst>
            <pc:docMk/>
            <pc:sldMk cId="3345074753" sldId="265"/>
            <ac:spMk id="14" creationId="{55ABE2BB-3C63-444F-8521-B44915C3A009}"/>
          </ac:spMkLst>
        </pc:spChg>
      </pc:sldChg>
      <pc:sldChg chg="modSp mod">
        <pc:chgData name="David Ly (DJPR)" userId="f007a63c-c3c5-4dbf-b428-47e5ca075814" providerId="ADAL" clId="{80539508-686C-42E4-869E-6F887C418DC6}" dt="2020-10-08T02:49:31.228" v="31" actId="20577"/>
        <pc:sldMkLst>
          <pc:docMk/>
          <pc:sldMk cId="760562617" sldId="284"/>
        </pc:sldMkLst>
        <pc:spChg chg="mod">
          <ac:chgData name="David Ly (DJPR)" userId="f007a63c-c3c5-4dbf-b428-47e5ca075814" providerId="ADAL" clId="{80539508-686C-42E4-869E-6F887C418DC6}" dt="2020-10-08T02:42:18.327" v="8" actId="20577"/>
          <ac:spMkLst>
            <pc:docMk/>
            <pc:sldMk cId="760562617" sldId="284"/>
            <ac:spMk id="8" creationId="{BBE0F69E-E2C5-4844-A920-CDC3E6AB89A7}"/>
          </ac:spMkLst>
        </pc:spChg>
        <pc:graphicFrameChg chg="modGraphic">
          <ac:chgData name="David Ly (DJPR)" userId="f007a63c-c3c5-4dbf-b428-47e5ca075814" providerId="ADAL" clId="{80539508-686C-42E4-869E-6F887C418DC6}" dt="2020-10-08T02:49:31.228" v="31" actId="20577"/>
          <ac:graphicFrameMkLst>
            <pc:docMk/>
            <pc:sldMk cId="760562617" sldId="284"/>
            <ac:graphicFrameMk id="7" creationId="{0C817DE1-12B3-45F1-9A18-868B11EF611A}"/>
          </ac:graphicFrameMkLst>
        </pc:graphicFrameChg>
      </pc:sldChg>
      <pc:sldChg chg="modSp">
        <pc:chgData name="David Ly (DJPR)" userId="f007a63c-c3c5-4dbf-b428-47e5ca075814" providerId="ADAL" clId="{80539508-686C-42E4-869E-6F887C418DC6}" dt="2020-10-14T01:14:32.079" v="42" actId="20577"/>
        <pc:sldMkLst>
          <pc:docMk/>
          <pc:sldMk cId="3779728073" sldId="287"/>
        </pc:sldMkLst>
        <pc:spChg chg="mod">
          <ac:chgData name="David Ly (DJPR)" userId="f007a63c-c3c5-4dbf-b428-47e5ca075814" providerId="ADAL" clId="{80539508-686C-42E4-869E-6F887C418DC6}" dt="2020-10-14T01:14:32.079" v="42" actId="20577"/>
          <ac:spMkLst>
            <pc:docMk/>
            <pc:sldMk cId="3779728073" sldId="287"/>
            <ac:spMk id="3" creationId="{00000000-0000-0000-0000-000000000000}"/>
          </ac:spMkLst>
        </pc:spChg>
      </pc:sldChg>
      <pc:sldChg chg="modSp">
        <pc:chgData name="David Ly (DJPR)" userId="f007a63c-c3c5-4dbf-b428-47e5ca075814" providerId="ADAL" clId="{80539508-686C-42E4-869E-6F887C418DC6}" dt="2020-10-08T02:42:59.264" v="24" actId="20577"/>
        <pc:sldMkLst>
          <pc:docMk/>
          <pc:sldMk cId="624344667" sldId="289"/>
        </pc:sldMkLst>
        <pc:spChg chg="mod">
          <ac:chgData name="David Ly (DJPR)" userId="f007a63c-c3c5-4dbf-b428-47e5ca075814" providerId="ADAL" clId="{80539508-686C-42E4-869E-6F887C418DC6}" dt="2020-10-08T02:42:59.264" v="24" actId="20577"/>
          <ac:spMkLst>
            <pc:docMk/>
            <pc:sldMk cId="624344667" sldId="289"/>
            <ac:spMk id="9" creationId="{6362F36D-77DE-48FE-B2A9-37586BEC1AC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Licence Variations Approved by Licence</a:t>
            </a:r>
            <a:r>
              <a:rPr lang="en-AU" sz="1000" b="1" baseline="0" dirty="0">
                <a:solidFill>
                  <a:schemeClr val="tx1"/>
                </a:solidFill>
              </a:rPr>
              <a:t> Type</a:t>
            </a:r>
            <a:endParaRPr lang="en-AU" sz="1000" b="1" dirty="0">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Sheet1!$A$6:$A$9</c:f>
              <c:strCache>
                <c:ptCount val="4"/>
                <c:pt idx="0">
                  <c:v>FY 2019-20 Q1</c:v>
                </c:pt>
                <c:pt idx="1">
                  <c:v>FY 2019-20 Q2</c:v>
                </c:pt>
                <c:pt idx="2">
                  <c:v>FY 2019-20 Q3</c:v>
                </c:pt>
                <c:pt idx="3">
                  <c:v>FY 2019-20 Q4</c:v>
                </c:pt>
              </c:strCache>
            </c:strRef>
          </c:cat>
          <c:val>
            <c:numRef>
              <c:f>Sheet1!$B$6:$B$9</c:f>
              <c:numCache>
                <c:formatCode>General</c:formatCode>
                <c:ptCount val="4"/>
                <c:pt idx="0">
                  <c:v>15</c:v>
                </c:pt>
                <c:pt idx="1">
                  <c:v>65</c:v>
                </c:pt>
                <c:pt idx="2">
                  <c:v>35</c:v>
                </c:pt>
                <c:pt idx="3">
                  <c:v>30</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Sheet1!$A$6:$A$9</c:f>
              <c:strCache>
                <c:ptCount val="4"/>
                <c:pt idx="0">
                  <c:v>FY 2019-20 Q1</c:v>
                </c:pt>
                <c:pt idx="1">
                  <c:v>FY 2019-20 Q2</c:v>
                </c:pt>
                <c:pt idx="2">
                  <c:v>FY 2019-20 Q3</c:v>
                </c:pt>
                <c:pt idx="3">
                  <c:v>FY 2019-20 Q4</c:v>
                </c:pt>
              </c:strCache>
            </c:strRef>
          </c:cat>
          <c:val>
            <c:numRef>
              <c:f>Sheet1!$C$6:$C$9</c:f>
              <c:numCache>
                <c:formatCode>General</c:formatCode>
                <c:ptCount val="4"/>
                <c:pt idx="0">
                  <c:v>6</c:v>
                </c:pt>
                <c:pt idx="1">
                  <c:v>2</c:v>
                </c:pt>
                <c:pt idx="2">
                  <c:v>2</c:v>
                </c:pt>
                <c:pt idx="3">
                  <c:v>5</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Sheet1!$A$6:$A$9</c:f>
              <c:strCache>
                <c:ptCount val="4"/>
                <c:pt idx="0">
                  <c:v>FY 2019-20 Q1</c:v>
                </c:pt>
                <c:pt idx="1">
                  <c:v>FY 2019-20 Q2</c:v>
                </c:pt>
                <c:pt idx="2">
                  <c:v>FY 2019-20 Q3</c:v>
                </c:pt>
                <c:pt idx="3">
                  <c:v>FY 2019-20 Q4</c:v>
                </c:pt>
              </c:strCache>
            </c:strRef>
          </c:cat>
          <c:val>
            <c:numRef>
              <c:f>Sheet1!$D$6:$D$9</c:f>
              <c:numCache>
                <c:formatCode>General</c:formatCode>
                <c:ptCount val="4"/>
                <c:pt idx="0">
                  <c:v>2</c:v>
                </c:pt>
                <c:pt idx="1">
                  <c:v>4</c:v>
                </c:pt>
                <c:pt idx="2">
                  <c:v>1</c:v>
                </c:pt>
                <c:pt idx="3">
                  <c:v>0</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Sheet1!$A$6:$A$9</c:f>
              <c:strCache>
                <c:ptCount val="4"/>
                <c:pt idx="0">
                  <c:v>FY 2019-20 Q1</c:v>
                </c:pt>
                <c:pt idx="1">
                  <c:v>FY 2019-20 Q2</c:v>
                </c:pt>
                <c:pt idx="2">
                  <c:v>FY 2019-20 Q3</c:v>
                </c:pt>
                <c:pt idx="3">
                  <c:v>FY 2019-20 Q4</c:v>
                </c:pt>
              </c:strCache>
            </c:strRef>
          </c:cat>
          <c:val>
            <c:numRef>
              <c:f>Sheet1!$E$6:$E$9</c:f>
              <c:numCache>
                <c:formatCode>General</c:formatCode>
                <c:ptCount val="4"/>
                <c:pt idx="0">
                  <c:v>1</c:v>
                </c:pt>
                <c:pt idx="1">
                  <c:v>0</c:v>
                </c:pt>
                <c:pt idx="2">
                  <c:v>0</c:v>
                </c:pt>
                <c:pt idx="3">
                  <c:v>3</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Sheet1!$A$6:$A$9</c:f>
              <c:strCache>
                <c:ptCount val="4"/>
                <c:pt idx="0">
                  <c:v>FY 2019-20 Q1</c:v>
                </c:pt>
                <c:pt idx="1">
                  <c:v>FY 2019-20 Q2</c:v>
                </c:pt>
                <c:pt idx="2">
                  <c:v>FY 2019-20 Q3</c:v>
                </c:pt>
                <c:pt idx="3">
                  <c:v>FY 2019-20 Q4</c:v>
                </c:pt>
              </c:strCache>
            </c:strRef>
          </c:cat>
          <c:val>
            <c:numRef>
              <c:f>Sheet1!$F$6:$F$9</c:f>
              <c:numCache>
                <c:formatCode>General</c:formatCode>
                <c:ptCount val="4"/>
                <c:pt idx="0">
                  <c:v>20</c:v>
                </c:pt>
                <c:pt idx="1">
                  <c:v>13</c:v>
                </c:pt>
                <c:pt idx="2">
                  <c:v>9</c:v>
                </c:pt>
                <c:pt idx="3">
                  <c:v>13</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Sheet1!$A$6:$A$9</c:f>
              <c:strCache>
                <c:ptCount val="4"/>
                <c:pt idx="0">
                  <c:v>FY 2019-20 Q1</c:v>
                </c:pt>
                <c:pt idx="1">
                  <c:v>FY 2019-20 Q2</c:v>
                </c:pt>
                <c:pt idx="2">
                  <c:v>FY 2019-20 Q3</c:v>
                </c:pt>
                <c:pt idx="3">
                  <c:v>FY 2019-20 Q4</c:v>
                </c:pt>
              </c:strCache>
            </c:strRef>
          </c:cat>
          <c:val>
            <c:numRef>
              <c:f>Sheet1!$G$6:$G$9</c:f>
              <c:numCache>
                <c:formatCode>0%</c:formatCode>
                <c:ptCount val="4"/>
                <c:pt idx="0">
                  <c:v>0.73</c:v>
                </c:pt>
                <c:pt idx="1">
                  <c:v>0.92</c:v>
                </c:pt>
                <c:pt idx="2">
                  <c:v>0.91</c:v>
                </c:pt>
                <c:pt idx="3">
                  <c:v>0.76</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Licence Variations</a:t>
                </a:r>
                <a:r>
                  <a:rPr lang="en-AU" sz="900" baseline="0" dirty="0"/>
                  <a:t> Approved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a:t>
                </a:r>
                <a:r>
                  <a:rPr lang="en-AU" sz="900" baseline="0" dirty="0"/>
                  <a:t> Within CSS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dirty="0">
                <a:solidFill>
                  <a:schemeClr val="tx1"/>
                </a:solidFill>
              </a:rPr>
              <a:t>Non MRSDA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Sheet1!$C$6:$C$9</c:f>
              <c:numCache>
                <c:formatCode>General</c:formatCode>
                <c:ptCount val="4"/>
                <c:pt idx="0">
                  <c:v>9</c:v>
                </c:pt>
                <c:pt idx="1">
                  <c:v>2</c:v>
                </c:pt>
                <c:pt idx="2">
                  <c:v>9</c:v>
                </c:pt>
                <c:pt idx="3">
                  <c:v>1</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Sheet1!$D$6:$D$9</c:f>
              <c:numCache>
                <c:formatCode>General</c:formatCode>
                <c:ptCount val="4"/>
                <c:pt idx="0">
                  <c:v>0</c:v>
                </c:pt>
                <c:pt idx="1">
                  <c:v>0</c:v>
                </c:pt>
                <c:pt idx="2">
                  <c:v>0</c:v>
                </c:pt>
                <c:pt idx="3">
                  <c:v>1</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Sheet1!$E$6:$E$9</c:f>
              <c:numCache>
                <c:formatCode>General</c:formatCode>
                <c:ptCount val="4"/>
                <c:pt idx="0">
                  <c:v>2</c:v>
                </c:pt>
                <c:pt idx="1">
                  <c:v>3</c:v>
                </c:pt>
                <c:pt idx="2">
                  <c:v>2</c:v>
                </c:pt>
                <c:pt idx="3">
                  <c:v>3</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Sheet1!$F$6:$F$9</c:f>
              <c:numCache>
                <c:formatCode>General</c:formatCode>
                <c:ptCount val="4"/>
                <c:pt idx="0">
                  <c:v>0</c:v>
                </c:pt>
                <c:pt idx="1">
                  <c:v>8</c:v>
                </c:pt>
                <c:pt idx="2">
                  <c:v>5</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Sheet1!$G$6:$G$9</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Sheet1!$H$6:$H$9</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AgreementsAlterations to Route</c:v>
                </c:pt>
              </c:strCache>
            </c:strRef>
          </c:tx>
          <c:spPr>
            <a:solidFill>
              <a:schemeClr val="accent2">
                <a:lumMod val="60000"/>
              </a:schemeClr>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Sheet1!$I$6:$I$9</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Sheet1!$A$6:$A$9</c:f>
              <c:strCache>
                <c:ptCount val="4"/>
                <c:pt idx="0">
                  <c:v>FY 2019-20 Q1</c:v>
                </c:pt>
                <c:pt idx="1">
                  <c:v>FT 2019-20 Q2</c:v>
                </c:pt>
                <c:pt idx="2">
                  <c:v>FY 2019-20 Q3</c:v>
                </c:pt>
                <c:pt idx="3">
                  <c:v>FT 2019-20 Q4</c:v>
                </c:pt>
              </c:strCache>
            </c:strRef>
          </c:cat>
          <c:val>
            <c:numRef>
              <c:f>Sheet1!$J$6:$J$9</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Sheet1!$A$6:$A$9</c15:sqref>
                        </c15:formulaRef>
                      </c:ext>
                    </c:extLst>
                    <c:strCache>
                      <c:ptCount val="4"/>
                      <c:pt idx="0">
                        <c:v>FY 2019-20 Q1</c:v>
                      </c:pt>
                      <c:pt idx="1">
                        <c:v>FT 2019-20 Q2</c:v>
                      </c:pt>
                      <c:pt idx="2">
                        <c:v>FY 2019-20 Q3</c:v>
                      </c:pt>
                      <c:pt idx="3">
                        <c:v>FT 2019-20 Q4</c:v>
                      </c:pt>
                    </c:strCache>
                  </c:strRef>
                </c:cat>
                <c:val>
                  <c:numRef>
                    <c:extLst>
                      <c:ext uri="{02D57815-91ED-43cb-92C2-25804820EDAC}">
                        <c15:formulaRef>
                          <c15:sqref>Sheet1!$B$6:$B$9</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Non-MRSDA Variations</a:t>
                </a:r>
                <a:r>
                  <a:rPr lang="en-AU" sz="900" baseline="0" dirty="0"/>
                  <a:t> Approved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Petroleum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Enviroment Plans</c:v>
                </c:pt>
              </c:strCache>
            </c:strRef>
          </c:tx>
          <c:spPr>
            <a:solidFill>
              <a:schemeClr val="accent1"/>
            </a:solidFill>
            <a:ln>
              <a:noFill/>
            </a:ln>
            <a:effectLst/>
          </c:spPr>
          <c:invertIfNegative val="0"/>
          <c:cat>
            <c:strRef>
              <c:f>Sheet1!$A$6:$A$9</c:f>
              <c:strCache>
                <c:ptCount val="4"/>
                <c:pt idx="0">
                  <c:v>FY 2019-20 Q1</c:v>
                </c:pt>
                <c:pt idx="1">
                  <c:v>FY 2019-20 Q2</c:v>
                </c:pt>
                <c:pt idx="2">
                  <c:v>FY 2019-20 Q3</c:v>
                </c:pt>
                <c:pt idx="3">
                  <c:v>FY 2019-20 Q4</c:v>
                </c:pt>
              </c:strCache>
            </c:strRef>
          </c:cat>
          <c:val>
            <c:numRef>
              <c:f>Sheet1!$B$6:$B$9</c:f>
              <c:numCache>
                <c:formatCode>General</c:formatCode>
                <c:ptCount val="4"/>
                <c:pt idx="0">
                  <c:v>0</c:v>
                </c:pt>
                <c:pt idx="1">
                  <c:v>0</c:v>
                </c:pt>
                <c:pt idx="2">
                  <c:v>0</c:v>
                </c:pt>
                <c:pt idx="3">
                  <c:v>2</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Sheet1!$A$6:$A$9</c:f>
              <c:strCache>
                <c:ptCount val="4"/>
                <c:pt idx="0">
                  <c:v>FY 2019-20 Q1</c:v>
                </c:pt>
                <c:pt idx="1">
                  <c:v>FY 2019-20 Q2</c:v>
                </c:pt>
                <c:pt idx="2">
                  <c:v>FY 2019-20 Q3</c:v>
                </c:pt>
                <c:pt idx="3">
                  <c:v>FY 2019-20 Q4</c:v>
                </c:pt>
              </c:strCache>
            </c:strRef>
          </c:cat>
          <c:val>
            <c:numRef>
              <c:f>Sheet1!$C$6:$C$9</c:f>
              <c:numCache>
                <c:formatCode>General</c:formatCode>
                <c:ptCount val="4"/>
                <c:pt idx="0">
                  <c:v>11</c:v>
                </c:pt>
                <c:pt idx="1">
                  <c:v>0</c:v>
                </c:pt>
                <c:pt idx="2">
                  <c:v>8</c:v>
                </c:pt>
                <c:pt idx="3">
                  <c:v>1</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dirty="0"/>
                  <a:t>Petroleum Plans Accepted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dirty="0">
                <a:solidFill>
                  <a:schemeClr val="tx1"/>
                </a:solidFill>
              </a:rPr>
              <a:t>Administrative Updates by Notification</a:t>
            </a:r>
            <a:endParaRPr lang="en-AU"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Sheet1!$A$6:$A$9</c:f>
              <c:strCache>
                <c:ptCount val="4"/>
                <c:pt idx="0">
                  <c:v>FY2019-20 Q1</c:v>
                </c:pt>
                <c:pt idx="1">
                  <c:v>FY2019-20 Q2</c:v>
                </c:pt>
                <c:pt idx="2">
                  <c:v>FY2019-20 Q3</c:v>
                </c:pt>
                <c:pt idx="3">
                  <c:v>FY2019-20 Q4</c:v>
                </c:pt>
              </c:strCache>
            </c:strRef>
          </c:cat>
          <c:val>
            <c:numRef>
              <c:f>Sheet1!$B$6:$B$9</c:f>
              <c:numCache>
                <c:formatCode>General</c:formatCode>
                <c:ptCount val="4"/>
                <c:pt idx="0">
                  <c:v>8</c:v>
                </c:pt>
                <c:pt idx="1">
                  <c:v>7</c:v>
                </c:pt>
                <c:pt idx="2">
                  <c:v>6</c:v>
                </c:pt>
                <c:pt idx="3">
                  <c:v>7</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Sheet1!$A$6:$A$9</c:f>
              <c:strCache>
                <c:ptCount val="4"/>
                <c:pt idx="0">
                  <c:v>FY2019-20 Q1</c:v>
                </c:pt>
                <c:pt idx="1">
                  <c:v>FY2019-20 Q2</c:v>
                </c:pt>
                <c:pt idx="2">
                  <c:v>FY2019-20 Q3</c:v>
                </c:pt>
                <c:pt idx="3">
                  <c:v>FY2019-20 Q4</c:v>
                </c:pt>
              </c:strCache>
            </c:strRef>
          </c:cat>
          <c:val>
            <c:numRef>
              <c:f>Sheet1!$C$6:$C$9</c:f>
              <c:numCache>
                <c:formatCode>General</c:formatCode>
                <c:ptCount val="4"/>
                <c:pt idx="0">
                  <c:v>4</c:v>
                </c:pt>
                <c:pt idx="1">
                  <c:v>10</c:v>
                </c:pt>
                <c:pt idx="2">
                  <c:v>5</c:v>
                </c:pt>
                <c:pt idx="3">
                  <c:v>5</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Sheet1!$A$6:$A$9</c:f>
              <c:strCache>
                <c:ptCount val="4"/>
                <c:pt idx="0">
                  <c:v>FY2019-20 Q1</c:v>
                </c:pt>
                <c:pt idx="1">
                  <c:v>FY2019-20 Q2</c:v>
                </c:pt>
                <c:pt idx="2">
                  <c:v>FY2019-20 Q3</c:v>
                </c:pt>
                <c:pt idx="3">
                  <c:v>FY2019-20 Q4</c:v>
                </c:pt>
              </c:strCache>
            </c:strRef>
          </c:cat>
          <c:val>
            <c:numRef>
              <c:f>Sheet1!$D$6:$D$9</c:f>
              <c:numCache>
                <c:formatCode>General</c:formatCode>
                <c:ptCount val="4"/>
                <c:pt idx="0">
                  <c:v>2</c:v>
                </c:pt>
                <c:pt idx="1">
                  <c:v>1</c:v>
                </c:pt>
                <c:pt idx="2">
                  <c:v>0</c:v>
                </c:pt>
                <c:pt idx="3">
                  <c:v>0</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a:t>
                </a:r>
                <a:r>
                  <a:rPr lang="en-AU" sz="900" baseline="0" dirty="0"/>
                  <a:t> of Notifications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Sheet1!$A$10:$A$13</c:f>
              <c:strCache>
                <c:ptCount val="4"/>
                <c:pt idx="0">
                  <c:v>FY 2019-20 Q1</c:v>
                </c:pt>
                <c:pt idx="1">
                  <c:v>FY 2019-20 Q2</c:v>
                </c:pt>
                <c:pt idx="2">
                  <c:v>FY 2019-20 Q3</c:v>
                </c:pt>
                <c:pt idx="3">
                  <c:v>FY 2019-20 Q4</c:v>
                </c:pt>
              </c:strCache>
            </c:strRef>
          </c:cat>
          <c:val>
            <c:numRef>
              <c:f>Sheet1!$B$10:$B$13</c:f>
              <c:numCache>
                <c:formatCode>General</c:formatCode>
                <c:ptCount val="4"/>
                <c:pt idx="0">
                  <c:v>21</c:v>
                </c:pt>
                <c:pt idx="1">
                  <c:v>48</c:v>
                </c:pt>
                <c:pt idx="2">
                  <c:v>31</c:v>
                </c:pt>
                <c:pt idx="3">
                  <c:v>7</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Sheet1!$A$10:$A$13</c:f>
              <c:strCache>
                <c:ptCount val="4"/>
                <c:pt idx="0">
                  <c:v>FY 2019-20 Q1</c:v>
                </c:pt>
                <c:pt idx="1">
                  <c:v>FY 2019-20 Q2</c:v>
                </c:pt>
                <c:pt idx="2">
                  <c:v>FY 2019-20 Q3</c:v>
                </c:pt>
                <c:pt idx="3">
                  <c:v>FY 2019-20 Q4</c:v>
                </c:pt>
              </c:strCache>
            </c:strRef>
          </c:cat>
          <c:val>
            <c:numRef>
              <c:f>Sheet1!$C$10:$C$13</c:f>
              <c:numCache>
                <c:formatCode>General</c:formatCode>
                <c:ptCount val="4"/>
                <c:pt idx="0">
                  <c:v>156</c:v>
                </c:pt>
                <c:pt idx="1">
                  <c:v>133</c:v>
                </c:pt>
                <c:pt idx="2">
                  <c:v>97</c:v>
                </c:pt>
                <c:pt idx="3">
                  <c:v>33</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Sheet1!$A$10:$A$13</c:f>
              <c:strCache>
                <c:ptCount val="4"/>
                <c:pt idx="0">
                  <c:v>FY 2019-20 Q1</c:v>
                </c:pt>
                <c:pt idx="1">
                  <c:v>FY 2019-20 Q2</c:v>
                </c:pt>
                <c:pt idx="2">
                  <c:v>FY 2019-20 Q3</c:v>
                </c:pt>
                <c:pt idx="3">
                  <c:v>FY 2019-20 Q4</c:v>
                </c:pt>
              </c:strCache>
            </c:strRef>
          </c:cat>
          <c:val>
            <c:numRef>
              <c:f>Sheet1!$D$10:$D$13</c:f>
              <c:numCache>
                <c:formatCode>General</c:formatCode>
                <c:ptCount val="4"/>
                <c:pt idx="0">
                  <c:v>24</c:v>
                </c:pt>
                <c:pt idx="1">
                  <c:v>13</c:v>
                </c:pt>
                <c:pt idx="2">
                  <c:v>10</c:v>
                </c:pt>
                <c:pt idx="3">
                  <c:v>11</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Sheet1!$A$10:$A$13</c:f>
              <c:strCache>
                <c:ptCount val="4"/>
                <c:pt idx="0">
                  <c:v>FY 2019-20 Q1</c:v>
                </c:pt>
                <c:pt idx="1">
                  <c:v>FY 2019-20 Q2</c:v>
                </c:pt>
                <c:pt idx="2">
                  <c:v>FY 2019-20 Q3</c:v>
                </c:pt>
                <c:pt idx="3">
                  <c:v>FY 2019-20 Q4</c:v>
                </c:pt>
              </c:strCache>
            </c:strRef>
          </c:cat>
          <c:val>
            <c:numRef>
              <c:f>Sheet1!$E$10:$E$13</c:f>
              <c:numCache>
                <c:formatCode>General</c:formatCode>
                <c:ptCount val="4"/>
                <c:pt idx="0">
                  <c:v>5</c:v>
                </c:pt>
                <c:pt idx="1">
                  <c:v>10</c:v>
                </c:pt>
                <c:pt idx="2">
                  <c:v>5</c:v>
                </c:pt>
                <c:pt idx="3">
                  <c:v>4</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Remedial action / No</a:t>
            </a:r>
            <a:r>
              <a:rPr lang="en-AU" sz="1000" baseline="0" dirty="0"/>
              <a:t> action after a</a:t>
            </a:r>
            <a:r>
              <a:rPr lang="en-AU" sz="1000" dirty="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6.2795838860932929E-2"/>
                  <c:y val="-2.228427896758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Sheet1!$A$9:$A$12</c:f>
              <c:strCache>
                <c:ptCount val="4"/>
                <c:pt idx="0">
                  <c:v>FY 2019-20 Q1</c:v>
                </c:pt>
                <c:pt idx="1">
                  <c:v>FY 2019-20 Q2</c:v>
                </c:pt>
                <c:pt idx="2">
                  <c:v>FY 2019-20 Q3</c:v>
                </c:pt>
                <c:pt idx="3">
                  <c:v>FY 2019-20 Q4</c:v>
                </c:pt>
              </c:strCache>
            </c:strRef>
          </c:cat>
          <c:val>
            <c:numRef>
              <c:f>Sheet1!$B$9:$B$12</c:f>
              <c:numCache>
                <c:formatCode>General</c:formatCode>
                <c:ptCount val="4"/>
                <c:pt idx="0">
                  <c:v>10</c:v>
                </c:pt>
                <c:pt idx="1">
                  <c:v>30</c:v>
                </c:pt>
                <c:pt idx="2">
                  <c:v>14</c:v>
                </c:pt>
                <c:pt idx="3">
                  <c:v>2</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1.5349916620236947E-16"/>
                  <c:y val="-5.0139627677074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Sheet1!$A$9:$A$12</c:f>
              <c:strCache>
                <c:ptCount val="4"/>
                <c:pt idx="0">
                  <c:v>FY 2019-20 Q1</c:v>
                </c:pt>
                <c:pt idx="1">
                  <c:v>FY 2019-20 Q2</c:v>
                </c:pt>
                <c:pt idx="2">
                  <c:v>FY 2019-20 Q3</c:v>
                </c:pt>
                <c:pt idx="3">
                  <c:v>FY 2019-20 Q4</c:v>
                </c:pt>
              </c:strCache>
            </c:strRef>
          </c:cat>
          <c:val>
            <c:numRef>
              <c:f>Sheet1!$C$9:$C$12</c:f>
              <c:numCache>
                <c:formatCode>General</c:formatCode>
                <c:ptCount val="4"/>
                <c:pt idx="0">
                  <c:v>12</c:v>
                </c:pt>
                <c:pt idx="1">
                  <c:v>18</c:v>
                </c:pt>
                <c:pt idx="2">
                  <c:v>17</c:v>
                </c:pt>
                <c:pt idx="3">
                  <c:v>5</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Enforcement</a:t>
            </a:r>
            <a:r>
              <a:rPr lang="en-AU" sz="1000" baseline="0" dirty="0"/>
              <a:t> Notices Issued</a:t>
            </a:r>
            <a:endParaRPr lang="en-AU" sz="1000" dirty="0"/>
          </a:p>
        </c:rich>
      </c:tx>
      <c:overlay val="0"/>
    </c:title>
    <c:autoTitleDeleted val="0"/>
    <c:plotArea>
      <c:layout>
        <c:manualLayout>
          <c:layoutTarget val="inner"/>
          <c:xMode val="edge"/>
          <c:yMode val="edge"/>
          <c:x val="9.2229478307585308E-2"/>
          <c:y val="0.13623597700349324"/>
          <c:w val="0.88119432696214883"/>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Sheet1!$A$10:$A$13</c:f>
              <c:strCache>
                <c:ptCount val="4"/>
                <c:pt idx="0">
                  <c:v>FY 2019-20 Q1</c:v>
                </c:pt>
                <c:pt idx="1">
                  <c:v>FY2019-20 Q2</c:v>
                </c:pt>
                <c:pt idx="2">
                  <c:v>FY2019-20 Q3</c:v>
                </c:pt>
                <c:pt idx="3">
                  <c:v>FY2019-20 Q4</c:v>
                </c:pt>
              </c:strCache>
            </c:strRef>
          </c:cat>
          <c:val>
            <c:numRef>
              <c:f>Sheet1!$B$10:$B$13</c:f>
              <c:numCache>
                <c:formatCode>General</c:formatCode>
                <c:ptCount val="4"/>
                <c:pt idx="0">
                  <c:v>6</c:v>
                </c:pt>
                <c:pt idx="1">
                  <c:v>17</c:v>
                </c:pt>
                <c:pt idx="2">
                  <c:v>19</c:v>
                </c:pt>
                <c:pt idx="3">
                  <c:v>22</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Enforcement Activities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 Reportable Incidents</a:t>
            </a:r>
          </a:p>
        </c:rich>
      </c:tx>
      <c:layout>
        <c:manualLayout>
          <c:xMode val="edge"/>
          <c:yMode val="edge"/>
          <c:x val="0.27397645711999336"/>
          <c:y val="1.3249763249884475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Sheet1!$A$10:$A$13</c:f>
              <c:strCache>
                <c:ptCount val="4"/>
                <c:pt idx="0">
                  <c:v>FY 2019-20 Q1</c:v>
                </c:pt>
                <c:pt idx="1">
                  <c:v>FY 2019-20 Q2</c:v>
                </c:pt>
                <c:pt idx="2">
                  <c:v>FY 2019-20 Q3</c:v>
                </c:pt>
                <c:pt idx="3">
                  <c:v>FY 2019-20 Q4</c:v>
                </c:pt>
              </c:strCache>
            </c:strRef>
          </c:cat>
          <c:val>
            <c:numRef>
              <c:f>Sheet1!$B$10:$B$13</c:f>
              <c:numCache>
                <c:formatCode>General</c:formatCode>
                <c:ptCount val="4"/>
                <c:pt idx="0">
                  <c:v>6</c:v>
                </c:pt>
                <c:pt idx="1">
                  <c:v>10</c:v>
                </c:pt>
                <c:pt idx="2">
                  <c:v>3</c:v>
                </c:pt>
                <c:pt idx="3">
                  <c:v>30</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Sheet1!$A$10:$A$13</c:f>
              <c:strCache>
                <c:ptCount val="4"/>
                <c:pt idx="0">
                  <c:v>FY 2019-20 Q1</c:v>
                </c:pt>
                <c:pt idx="1">
                  <c:v>FY 2019-20 Q2</c:v>
                </c:pt>
                <c:pt idx="2">
                  <c:v>FY 2019-20 Q3</c:v>
                </c:pt>
                <c:pt idx="3">
                  <c:v>FY 2019-20 Q4</c:v>
                </c:pt>
              </c:strCache>
            </c:strRef>
          </c:cat>
          <c:val>
            <c:numRef>
              <c:f>Sheet1!$C$10:$C$13</c:f>
              <c:numCache>
                <c:formatCode>General</c:formatCode>
                <c:ptCount val="4"/>
                <c:pt idx="0">
                  <c:v>3</c:v>
                </c:pt>
                <c:pt idx="1">
                  <c:v>5</c:v>
                </c:pt>
                <c:pt idx="2">
                  <c:v>7</c:v>
                </c:pt>
                <c:pt idx="3">
                  <c:v>5</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Sheet1!$A$9:$A$12</c:f>
              <c:strCache>
                <c:ptCount val="4"/>
                <c:pt idx="0">
                  <c:v>FY 2019-20 Q1</c:v>
                </c:pt>
                <c:pt idx="1">
                  <c:v>FY 2019-20 Q2</c:v>
                </c:pt>
                <c:pt idx="2">
                  <c:v>FY 2019-20 Q3</c:v>
                </c:pt>
                <c:pt idx="3">
                  <c:v>FY 2019-20 Q4 </c:v>
                </c:pt>
              </c:strCache>
            </c:strRef>
          </c:cat>
          <c:val>
            <c:numRef>
              <c:f>Sheet1!$B$9:$B$12</c:f>
              <c:numCache>
                <c:formatCode>General</c:formatCode>
                <c:ptCount val="4"/>
                <c:pt idx="0">
                  <c:v>21</c:v>
                </c:pt>
                <c:pt idx="1">
                  <c:v>23</c:v>
                </c:pt>
                <c:pt idx="2">
                  <c:v>16</c:v>
                </c:pt>
                <c:pt idx="3">
                  <c:v>124</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Sheet1!$A$9:$A$12</c:f>
              <c:strCache>
                <c:ptCount val="4"/>
                <c:pt idx="0">
                  <c:v>FY 2019-20 Q1</c:v>
                </c:pt>
                <c:pt idx="1">
                  <c:v>FY 2019-20 Q2</c:v>
                </c:pt>
                <c:pt idx="2">
                  <c:v>FY 2019-20 Q3</c:v>
                </c:pt>
                <c:pt idx="3">
                  <c:v>FY 2019-20 Q4 </c:v>
                </c:pt>
              </c:strCache>
            </c:strRef>
          </c:cat>
          <c:val>
            <c:numRef>
              <c:f>Sheet1!$C$9:$C$12</c:f>
              <c:numCache>
                <c:formatCode>General</c:formatCode>
                <c:ptCount val="4"/>
                <c:pt idx="0">
                  <c:v>3</c:v>
                </c:pt>
                <c:pt idx="1">
                  <c:v>4</c:v>
                </c:pt>
                <c:pt idx="2">
                  <c:v>1</c:v>
                </c:pt>
                <c:pt idx="3">
                  <c:v>5</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dirty="0"/>
                  <a:t>No.</a:t>
                </a:r>
                <a:r>
                  <a:rPr lang="en-AU" sz="900" b="0" baseline="0" dirty="0"/>
                  <a:t> of Complaints</a:t>
                </a:r>
                <a:endParaRPr lang="en-AU" sz="900" b="0" dirty="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dirty="0"/>
                  <a:t>Ave</a:t>
                </a:r>
                <a:r>
                  <a:rPr lang="en-AU" sz="800" b="0" baseline="0" dirty="0"/>
                  <a:t> Days  to Respond</a:t>
                </a:r>
                <a:endParaRPr lang="en-AU" sz="800" b="0" dirty="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majorUnit val="1"/>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dirty="0"/>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14/10/2020</a:t>
            </a:fld>
            <a:endParaRPr lang="en-AU" dirty="0"/>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dirty="0"/>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dirty="0"/>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14/10/2020</a:t>
            </a:fld>
            <a:endParaRPr lang="en-AU"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dirty="0"/>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dirty="0"/>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dirty="0"/>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dirty="0"/>
          </a:p>
        </p:txBody>
      </p:sp>
    </p:spTree>
    <p:extLst>
      <p:ext uri="{BB962C8B-B14F-4D97-AF65-F5344CB8AC3E}">
        <p14:creationId xmlns:p14="http://schemas.microsoft.com/office/powerpoint/2010/main" val="8115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dirty="0"/>
          </a:p>
        </p:txBody>
      </p:sp>
    </p:spTree>
    <p:extLst>
      <p:ext uri="{BB962C8B-B14F-4D97-AF65-F5344CB8AC3E}">
        <p14:creationId xmlns:p14="http://schemas.microsoft.com/office/powerpoint/2010/main" val="35758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dirty="0"/>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47E95C5-237C-4F89-A149-916F5B8FF2E9}" type="datetime5">
              <a:rPr lang="en-AU" smtClean="0"/>
              <a:t>14-Oct-20</a:t>
            </a:fld>
            <a:endParaRPr lang="en-AU" dirty="0"/>
          </a:p>
        </p:txBody>
      </p:sp>
      <p:sp>
        <p:nvSpPr>
          <p:cNvPr id="5" name="Footer Placeholder 4"/>
          <p:cNvSpPr>
            <a:spLocks noGrp="1"/>
          </p:cNvSpPr>
          <p:nvPr>
            <p:ph type="ftr" sz="quarter" idx="11"/>
          </p:nvPr>
        </p:nvSpPr>
        <p:spPr/>
        <p:txBody>
          <a:bodyPr/>
          <a:lstStyle/>
          <a:p>
            <a:r>
              <a:rPr lang="en-AU" dirty="0"/>
              <a:t>Earth Resources Regulation Quarterly Performance Report 2019-20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D9CF39-9B85-4424-8711-C1126E48539A}" type="datetime5">
              <a:rPr lang="en-AU" smtClean="0"/>
              <a:t>14-Oct-20</a:t>
            </a:fld>
            <a:endParaRPr lang="en-AU" dirty="0"/>
          </a:p>
        </p:txBody>
      </p:sp>
      <p:sp>
        <p:nvSpPr>
          <p:cNvPr id="5" name="Footer Placeholder 4"/>
          <p:cNvSpPr>
            <a:spLocks noGrp="1"/>
          </p:cNvSpPr>
          <p:nvPr>
            <p:ph type="ftr" sz="quarter" idx="11"/>
          </p:nvPr>
        </p:nvSpPr>
        <p:spPr/>
        <p:txBody>
          <a:bodyPr/>
          <a:lstStyle/>
          <a:p>
            <a:r>
              <a:rPr lang="en-AU" dirty="0"/>
              <a:t>Earth Resources Regulation Quarterly Performance Report 2019-20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54415BF-C4B6-4194-A30F-D90D26A4F4C5}" type="datetime5">
              <a:rPr lang="en-AU" smtClean="0"/>
              <a:t>14-Oct-20</a:t>
            </a:fld>
            <a:endParaRPr lang="en-AU" dirty="0"/>
          </a:p>
        </p:txBody>
      </p:sp>
      <p:sp>
        <p:nvSpPr>
          <p:cNvPr id="5" name="Footer Placeholder 4"/>
          <p:cNvSpPr>
            <a:spLocks noGrp="1"/>
          </p:cNvSpPr>
          <p:nvPr>
            <p:ph type="ftr" sz="quarter" idx="11"/>
          </p:nvPr>
        </p:nvSpPr>
        <p:spPr/>
        <p:txBody>
          <a:bodyPr/>
          <a:lstStyle/>
          <a:p>
            <a:r>
              <a:rPr lang="en-AU" dirty="0"/>
              <a:t>Earth Resources Regulation Quarterly Performance Report 2019-20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1FD1C6-9C3A-4F02-8812-8B938DCFF6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2720" y="-11751"/>
            <a:ext cx="7552547" cy="6858000"/>
          </a:xfrm>
          <a:prstGeom prst="rect">
            <a:avLst/>
          </a:prstGeom>
        </p:spPr>
      </p:pic>
      <p:pic>
        <p:nvPicPr>
          <p:cNvPr id="3" name="Picture 2"/>
          <p:cNvPicPr>
            <a:picLocks noChangeAspect="1"/>
          </p:cNvPicPr>
          <p:nvPr userDrawn="1"/>
        </p:nvPicPr>
        <p:blipFill>
          <a:blip r:embed="rId3"/>
          <a:stretch>
            <a:fillRect/>
          </a:stretch>
        </p:blipFill>
        <p:spPr>
          <a:xfrm>
            <a:off x="12027" y="-11751"/>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22B2311-7D31-457D-B16B-1B75C244FEE3}" type="datetime5">
              <a:rPr lang="en-AU" smtClean="0"/>
              <a:t>14-Oct-20</a:t>
            </a:fld>
            <a:endParaRPr lang="en-AU" dirty="0"/>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dirty="0"/>
              <a:t>Earth Resources Regulation Quarterly Performance Report 2019-20 Q4</a:t>
            </a:r>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4DC71-D5E6-4083-9DBA-1F8A11D9A78F}" type="datetime5">
              <a:rPr lang="en-AU" smtClean="0"/>
              <a:t>14-Oct-20</a:t>
            </a:fld>
            <a:endParaRPr lang="en-AU" dirty="0"/>
          </a:p>
        </p:txBody>
      </p:sp>
      <p:sp>
        <p:nvSpPr>
          <p:cNvPr id="5" name="Footer Placeholder 4"/>
          <p:cNvSpPr>
            <a:spLocks noGrp="1"/>
          </p:cNvSpPr>
          <p:nvPr>
            <p:ph type="ftr" sz="quarter" idx="11"/>
          </p:nvPr>
        </p:nvSpPr>
        <p:spPr/>
        <p:txBody>
          <a:bodyPr/>
          <a:lstStyle/>
          <a:p>
            <a:r>
              <a:rPr lang="en-AU" dirty="0"/>
              <a:t>Earth Resources Regulation Quarterly Performance Report 2019-20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A08015D-6C62-4C92-9D85-B8A604B3BAF6}" type="datetime5">
              <a:rPr lang="en-AU" smtClean="0"/>
              <a:t>14-Oct-20</a:t>
            </a:fld>
            <a:endParaRPr lang="en-AU" dirty="0"/>
          </a:p>
        </p:txBody>
      </p:sp>
      <p:sp>
        <p:nvSpPr>
          <p:cNvPr id="6" name="Footer Placeholder 5"/>
          <p:cNvSpPr>
            <a:spLocks noGrp="1"/>
          </p:cNvSpPr>
          <p:nvPr>
            <p:ph type="ftr" sz="quarter" idx="11"/>
          </p:nvPr>
        </p:nvSpPr>
        <p:spPr/>
        <p:txBody>
          <a:bodyPr/>
          <a:lstStyle/>
          <a:p>
            <a:r>
              <a:rPr lang="en-AU" dirty="0"/>
              <a:t>Earth Resources Regulation Quarterly Performance Report 2019-20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E636DA2-6E58-4594-8E3F-A0E691F68C5A}" type="datetime5">
              <a:rPr lang="en-AU" smtClean="0"/>
              <a:t>14-Oct-20</a:t>
            </a:fld>
            <a:endParaRPr lang="en-AU" dirty="0"/>
          </a:p>
        </p:txBody>
      </p:sp>
      <p:sp>
        <p:nvSpPr>
          <p:cNvPr id="8" name="Footer Placeholder 7"/>
          <p:cNvSpPr>
            <a:spLocks noGrp="1"/>
          </p:cNvSpPr>
          <p:nvPr>
            <p:ph type="ftr" sz="quarter" idx="11"/>
          </p:nvPr>
        </p:nvSpPr>
        <p:spPr/>
        <p:txBody>
          <a:bodyPr/>
          <a:lstStyle/>
          <a:p>
            <a:r>
              <a:rPr lang="en-AU" dirty="0"/>
              <a:t>Earth Resources Regulation Quarterly Performance Report 2019-20 Q4</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E663200-75D7-42B2-8921-E784FE122D53}" type="datetime5">
              <a:rPr lang="en-AU" smtClean="0"/>
              <a:t>14-Oct-20</a:t>
            </a:fld>
            <a:endParaRPr lang="en-AU" dirty="0"/>
          </a:p>
        </p:txBody>
      </p:sp>
      <p:sp>
        <p:nvSpPr>
          <p:cNvPr id="4" name="Footer Placeholder 3"/>
          <p:cNvSpPr>
            <a:spLocks noGrp="1"/>
          </p:cNvSpPr>
          <p:nvPr>
            <p:ph type="ftr" sz="quarter" idx="11"/>
          </p:nvPr>
        </p:nvSpPr>
        <p:spPr/>
        <p:txBody>
          <a:bodyPr/>
          <a:lstStyle/>
          <a:p>
            <a:r>
              <a:rPr lang="en-AU" dirty="0"/>
              <a:t>Earth Resources Regulation Quarterly Performance Report 2019-20 Q4</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0D76E-47C9-4EF0-9A96-97C82531F4A8}" type="datetime5">
              <a:rPr lang="en-AU" smtClean="0"/>
              <a:t>14-Oct-20</a:t>
            </a:fld>
            <a:endParaRPr lang="en-AU" dirty="0"/>
          </a:p>
        </p:txBody>
      </p:sp>
      <p:sp>
        <p:nvSpPr>
          <p:cNvPr id="3" name="Footer Placeholder 2"/>
          <p:cNvSpPr>
            <a:spLocks noGrp="1"/>
          </p:cNvSpPr>
          <p:nvPr>
            <p:ph type="ftr" sz="quarter" idx="11"/>
          </p:nvPr>
        </p:nvSpPr>
        <p:spPr/>
        <p:txBody>
          <a:bodyPr/>
          <a:lstStyle/>
          <a:p>
            <a:r>
              <a:rPr lang="en-AU" dirty="0"/>
              <a:t>Earth Resources Regulation Quarterly Performance Report 2019-20 Q4</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38450-858D-40C4-938E-0DF1924E0C98}" type="datetime5">
              <a:rPr lang="en-AU" smtClean="0"/>
              <a:t>14-Oct-20</a:t>
            </a:fld>
            <a:endParaRPr lang="en-AU" dirty="0"/>
          </a:p>
        </p:txBody>
      </p:sp>
      <p:sp>
        <p:nvSpPr>
          <p:cNvPr id="6" name="Footer Placeholder 5"/>
          <p:cNvSpPr>
            <a:spLocks noGrp="1"/>
          </p:cNvSpPr>
          <p:nvPr>
            <p:ph type="ftr" sz="quarter" idx="11"/>
          </p:nvPr>
        </p:nvSpPr>
        <p:spPr/>
        <p:txBody>
          <a:bodyPr/>
          <a:lstStyle/>
          <a:p>
            <a:r>
              <a:rPr lang="en-AU" dirty="0"/>
              <a:t>Earth Resources Regulation Quarterly Performance Report 2019-20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E5F66-4063-4F2C-B1F4-D6841B69F93C}" type="datetime5">
              <a:rPr lang="en-AU" smtClean="0"/>
              <a:t>14-Oct-20</a:t>
            </a:fld>
            <a:endParaRPr lang="en-AU" dirty="0"/>
          </a:p>
        </p:txBody>
      </p:sp>
      <p:sp>
        <p:nvSpPr>
          <p:cNvPr id="6" name="Footer Placeholder 5"/>
          <p:cNvSpPr>
            <a:spLocks noGrp="1"/>
          </p:cNvSpPr>
          <p:nvPr>
            <p:ph type="ftr" sz="quarter" idx="11"/>
          </p:nvPr>
        </p:nvSpPr>
        <p:spPr/>
        <p:txBody>
          <a:bodyPr/>
          <a:lstStyle/>
          <a:p>
            <a:r>
              <a:rPr lang="en-AU" dirty="0"/>
              <a:t>Earth Resources Regulation Quarterly Performance Report 2019-20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9E32A-B59D-4BF6-A365-3B95E718AEF0}" type="datetime5">
              <a:rPr lang="en-AU" smtClean="0"/>
              <a:t>14-Oct-20</a:t>
            </a:fld>
            <a:endParaRPr lang="en-AU"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dirty="0"/>
              <a:t>Earth Resources Regulation Quarterly Performance Report 2019-20 Q4</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dirty="0"/>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dirty="0"/>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arthresources.vic.gov.au/__data/assets/pdf_file/0020/461315/Earth-Resources-Regulation-Compliance-Strategy-2018-2020.pd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dirty="0"/>
              <a:t>Quarterly Performance Report</a:t>
            </a:r>
          </a:p>
          <a:p>
            <a:r>
              <a:rPr lang="en-AU" sz="2000" dirty="0"/>
              <a:t>2019-20 Quarter 4</a:t>
            </a:r>
          </a:p>
          <a:p>
            <a:r>
              <a:rPr lang="en-AU" sz="1400" dirty="0"/>
              <a:t>1 April to 30 June 2020</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647" y="5910005"/>
            <a:ext cx="2097237" cy="632084"/>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dirty="0">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dirty="0"/>
              <a:t>Compliance Activities FY 2019-20 Q4</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dirty="0"/>
              <a:t> Page    </a:t>
            </a:r>
            <a:fld id="{BE4ABD5F-D626-4461-ADC9-85806A61CF0E}" type="slidenum">
              <a:rPr lang="en-AU" smtClean="0"/>
              <a:pPr/>
              <a:t>10</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915869"/>
            <a:ext cx="4277360" cy="1615827"/>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Earth Resources Regulation undertakes proactive compliance activities using a risk based approach. Activities include audits, inspections, meetings with duty holders and site closures after reviewing rehabilitation.</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2" y="5398708"/>
            <a:ext cx="4740505" cy="784830"/>
          </a:xfrm>
          <a:prstGeom prst="rect">
            <a:avLst/>
          </a:prstGeom>
          <a:noFill/>
        </p:spPr>
        <p:txBody>
          <a:bodyPr wrap="square" rtlCol="0" anchor="t">
            <a:spAutoFit/>
          </a:bodyPr>
          <a:lstStyle/>
          <a:p>
            <a:r>
              <a:rPr lang="en-AU" sz="900" b="1" dirty="0"/>
              <a:t>Explanations for the results:</a:t>
            </a:r>
          </a:p>
          <a:p>
            <a:endParaRPr lang="en-AU" sz="900" b="1" dirty="0">
              <a:solidFill>
                <a:srgbClr val="FF0000"/>
              </a:solidFill>
            </a:endParaRPr>
          </a:p>
          <a:p>
            <a:r>
              <a:rPr lang="en-AU" sz="900" dirty="0"/>
              <a:t>In Q4 Earth Resources Regulation conducted 55  proactive compliance activities involving 40 duty holders . The number of field activities decreased in the quarter, due to COVID-19 restrictions, restricting Inspectors</a:t>
            </a:r>
            <a:r>
              <a:rPr lang="en-AU" sz="900" dirty="0">
                <a:solidFill>
                  <a:srgbClr val="000000"/>
                </a:solidFill>
              </a:rPr>
              <a:t> duties to critical activities. </a:t>
            </a:r>
            <a:endParaRPr lang="en-AU" sz="900" dirty="0">
              <a:solidFill>
                <a:srgbClr val="FF0000"/>
              </a:solidFill>
              <a:cs typeface="Calibri"/>
            </a:endParaRPr>
          </a:p>
        </p:txBody>
      </p:sp>
      <p:sp>
        <p:nvSpPr>
          <p:cNvPr id="3" name="Footer Placeholder 2"/>
          <p:cNvSpPr>
            <a:spLocks noGrp="1"/>
          </p:cNvSpPr>
          <p:nvPr>
            <p:ph type="ftr" sz="quarter" idx="11"/>
          </p:nvPr>
        </p:nvSpPr>
        <p:spPr/>
        <p:txBody>
          <a:bodyPr/>
          <a:lstStyle/>
          <a:p>
            <a:r>
              <a:rPr lang="en-AU" dirty="0"/>
              <a:t>Earth Resources Regulation Quarterly Performance Report 2019-20 Q4</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202862017"/>
              </p:ext>
            </p:extLst>
          </p:nvPr>
        </p:nvGraphicFramePr>
        <p:xfrm>
          <a:off x="342126" y="952396"/>
          <a:ext cx="4752532" cy="3688630"/>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83642">
                  <a:extLst>
                    <a:ext uri="{9D8B030D-6E8A-4147-A177-3AD203B41FA5}">
                      <a16:colId xmlns:a16="http://schemas.microsoft.com/office/drawing/2014/main" val="2740367417"/>
                    </a:ext>
                  </a:extLst>
                </a:gridCol>
                <a:gridCol w="792089">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274296">
                <a:tc>
                  <a:txBody>
                    <a:bodyPr/>
                    <a:lstStyle/>
                    <a:p>
                      <a:pPr algn="ctr" fontAlgn="b"/>
                      <a:r>
                        <a:rPr lang="en-AU" sz="900" u="none" strike="noStrike" dirty="0">
                          <a:effectLst/>
                          <a:latin typeface="+mn-lt"/>
                        </a:rPr>
                        <a:t>Licence Types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Activity</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Apr</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May</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Jun</a:t>
                      </a: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15310">
                <a:tc rowSpan="5">
                  <a:txBody>
                    <a:bodyPr/>
                    <a:lstStyle/>
                    <a:p>
                      <a:pPr algn="ctr" fontAlgn="b"/>
                      <a:r>
                        <a:rPr lang="en-AU" sz="900" u="none" strike="noStrike" dirty="0">
                          <a:effectLst/>
                          <a:latin typeface="+mn-lt"/>
                        </a:rPr>
                        <a:t>Extractives</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3946064802"/>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Audit</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20576232"/>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Site Closure</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757591367"/>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Meeting</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878970339"/>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dirty="0">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18</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23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15310">
                <a:tc rowSpan="5">
                  <a:txBody>
                    <a:bodyPr/>
                    <a:lstStyle/>
                    <a:p>
                      <a:pPr algn="ctr" fontAlgn="b"/>
                      <a:r>
                        <a:rPr lang="en-AU" sz="900" u="none" strike="noStrike" dirty="0">
                          <a:effectLst/>
                          <a:latin typeface="+mn-lt"/>
                        </a:rPr>
                        <a:t>Mining</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3221270440"/>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Meeting</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4211657994"/>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Audit</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3300402486"/>
                  </a:ext>
                </a:extLst>
              </a:tr>
              <a:tr h="315310">
                <a:tc vMerge="1">
                  <a:txBody>
                    <a:bodyPr/>
                    <a:lstStyle/>
                    <a:p>
                      <a:endParaRPr lang="en-AU"/>
                    </a:p>
                  </a:txBody>
                  <a:tcPr/>
                </a:tc>
                <a:tc>
                  <a:txBody>
                    <a:bodyPr/>
                    <a:lstStyle/>
                    <a:p>
                      <a:pPr algn="ctr" fontAlgn="b"/>
                      <a:r>
                        <a:rPr lang="en-AU" sz="900" b="0" i="0" u="none" strike="noStrike" dirty="0">
                          <a:solidFill>
                            <a:srgbClr val="000000"/>
                          </a:solidFill>
                          <a:effectLst/>
                          <a:latin typeface="+mn-lt"/>
                        </a:rPr>
                        <a:t>Site Closure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594271298"/>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dirty="0">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9</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18</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32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61234">
                <a:tc gridSpan="2">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55</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1999836250"/>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dirty="0">
                <a:solidFill>
                  <a:schemeClr val="bg1"/>
                </a:solidFill>
              </a:rPr>
              <a:t>KPI 2 Ensuring Compliance – Compliance Audits</a:t>
            </a:r>
          </a:p>
        </p:txBody>
      </p:sp>
      <p:sp>
        <p:nvSpPr>
          <p:cNvPr id="5" name="TextBox 4"/>
          <p:cNvSpPr txBox="1"/>
          <p:nvPr/>
        </p:nvSpPr>
        <p:spPr>
          <a:xfrm>
            <a:off x="372446" y="627117"/>
            <a:ext cx="4134459" cy="276999"/>
          </a:xfrm>
          <a:prstGeom prst="rect">
            <a:avLst/>
          </a:prstGeom>
          <a:noFill/>
        </p:spPr>
        <p:txBody>
          <a:bodyPr wrap="square" rtlCol="0">
            <a:spAutoFit/>
          </a:bodyPr>
          <a:lstStyle/>
          <a:p>
            <a:r>
              <a:rPr lang="en-AU" sz="1200" dirty="0"/>
              <a:t>Compliance Audits – by type of Audit</a:t>
            </a:r>
          </a:p>
        </p:txBody>
      </p:sp>
      <p:graphicFrame>
        <p:nvGraphicFramePr>
          <p:cNvPr id="7" name="Chart 6"/>
          <p:cNvGraphicFramePr/>
          <p:nvPr>
            <p:extLst>
              <p:ext uri="{D42A27DB-BD31-4B8C-83A1-F6EECF244321}">
                <p14:modId xmlns:p14="http://schemas.microsoft.com/office/powerpoint/2010/main" val="885415435"/>
              </p:ext>
            </p:extLst>
          </p:nvPr>
        </p:nvGraphicFramePr>
        <p:xfrm>
          <a:off x="205145" y="4183716"/>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dirty="0"/>
              <a:t> Page    </a:t>
            </a:r>
            <a:fld id="{BE4ABD5F-D626-4461-ADC9-85806A61CF0E}" type="slidenum">
              <a:rPr lang="en-AU" smtClean="0"/>
              <a:pPr/>
              <a:t>11</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316942" y="4183716"/>
            <a:ext cx="3140394" cy="2031325"/>
          </a:xfrm>
          <a:prstGeom prst="rect">
            <a:avLst/>
          </a:prstGeom>
          <a:noFill/>
        </p:spPr>
        <p:txBody>
          <a:bodyPr wrap="square" rtlCol="0">
            <a:spAutoFit/>
          </a:bodyPr>
          <a:lstStyle/>
          <a:p>
            <a:r>
              <a:rPr lang="en-AU" sz="900" b="1" dirty="0"/>
              <a:t>Explanations for the results:</a:t>
            </a:r>
          </a:p>
          <a:p>
            <a:endParaRPr lang="en-AU" sz="900" b="1" dirty="0"/>
          </a:p>
          <a:p>
            <a:r>
              <a:rPr lang="en-AU" sz="900" dirty="0"/>
              <a:t>The audit program is risk based with a focus on more significant sites. The number of actions required can be dependant on the type of audits completed, and if the audits were ‘follow up’ audits from previously identified risks.</a:t>
            </a:r>
          </a:p>
          <a:p>
            <a:r>
              <a:rPr lang="en-AU" sz="900" dirty="0"/>
              <a:t>Two audits required remedial actions for the seven audits conducted in the quarter.</a:t>
            </a:r>
          </a:p>
          <a:p>
            <a:endParaRPr lang="en-AU" sz="900" b="1" dirty="0">
              <a:solidFill>
                <a:srgbClr val="C00000"/>
              </a:solidFill>
            </a:endParaRPr>
          </a:p>
          <a:p>
            <a:r>
              <a:rPr lang="en-AU" sz="900" b="1" dirty="0"/>
              <a:t>Why are these measures important?</a:t>
            </a:r>
          </a:p>
          <a:p>
            <a:endParaRPr lang="en-AU" sz="900" b="1" dirty="0"/>
          </a:p>
          <a:p>
            <a:r>
              <a:rPr lang="en-AU" sz="900" dirty="0">
                <a:solidFill>
                  <a:schemeClr val="bg1">
                    <a:lumMod val="50000"/>
                  </a:schemeClr>
                </a:solidFill>
              </a:rPr>
              <a:t>This indicator measures the number of current tenements that have had a compliance activity undertaken and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1173842"/>
            <a:ext cx="3140394" cy="2185214"/>
          </a:xfrm>
          <a:prstGeom prst="rect">
            <a:avLst/>
          </a:prstGeom>
          <a:noFill/>
        </p:spPr>
        <p:txBody>
          <a:bodyPr wrap="square" rtlCol="0">
            <a:spAutoFit/>
          </a:bodyPr>
          <a:lstStyle/>
          <a:p>
            <a:r>
              <a:rPr lang="en-AU" sz="900" b="1" dirty="0"/>
              <a:t>Explanations for the results:</a:t>
            </a:r>
          </a:p>
          <a:p>
            <a:endParaRPr lang="en-AU" sz="900" b="1" dirty="0"/>
          </a:p>
          <a:p>
            <a:pPr>
              <a:spcAft>
                <a:spcPts val="600"/>
              </a:spcAft>
            </a:pPr>
            <a:r>
              <a:rPr lang="en-AU" sz="900" dirty="0"/>
              <a:t>In Q4 seven audits were conducted due to the COVID-19 restrictions.</a:t>
            </a:r>
          </a:p>
          <a:p>
            <a:pPr>
              <a:spcAft>
                <a:spcPts val="600"/>
              </a:spcAft>
            </a:pPr>
            <a:r>
              <a:rPr lang="en-AU" sz="900" dirty="0"/>
              <a:t>Earth Resources Regulation's compliance program aims to drive improved industry performance and is focussing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a:t>
            </a:r>
            <a:r>
              <a:rPr lang="en-AU" sz="900" dirty="0">
                <a:hlinkClick r:id="rId4"/>
              </a:rPr>
              <a:t>https://earthresources.vic.gov.au/__data/assets/pdf_file/0020/461315/Earth-Resources-Regulation-Compliance-Strategy-2018-2020.pdf</a:t>
            </a:r>
            <a:r>
              <a:rPr lang="en-AU" sz="900" dirty="0"/>
              <a:t>)</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1113124620"/>
              </p:ext>
            </p:extLst>
          </p:nvPr>
        </p:nvGraphicFramePr>
        <p:xfrm>
          <a:off x="372445" y="904116"/>
          <a:ext cx="5899981" cy="2909233"/>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34353">
                <a:tc>
                  <a:txBody>
                    <a:bodyPr/>
                    <a:lstStyle/>
                    <a:p>
                      <a:pPr algn="ctr" fontAlgn="b"/>
                      <a:r>
                        <a:rPr lang="en-AU" sz="900" u="none" strike="noStrike" kern="1200" dirty="0">
                          <a:effectLst/>
                          <a:latin typeface="+mn-lt"/>
                        </a:rPr>
                        <a:t>Type of Audits</a:t>
                      </a:r>
                      <a:endParaRPr lang="en-AU" sz="9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Q1</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Q2</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Q3</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Q4</a:t>
                      </a: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 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Progressive Rehabilitation</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35%</a:t>
                      </a:r>
                    </a:p>
                  </a:txBody>
                  <a:tcPr marL="9525" marR="9525" marT="9525" marB="0" anchor="ctr"/>
                </a:tc>
                <a:extLst>
                  <a:ext uri="{0D108BD9-81ED-4DB2-BD59-A6C34878D82A}">
                    <a16:rowId xmlns:a16="http://schemas.microsoft.com/office/drawing/2014/main" val="957791463"/>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Plan and Conditions</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00340434"/>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Boundaries and Extraction limits</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418222592"/>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Dust</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091418836"/>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GeoTechnical</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269329842"/>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Impacts of Blasting</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591096414"/>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Fire &amp; Emergency</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038460892"/>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Exploration Drilling</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906106807"/>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TSF Management</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686200046"/>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Pest, Plant and Animal</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863990952"/>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Site Security and Buffer Zones</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03551048"/>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Community Engagement</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42454088"/>
                  </a:ext>
                </a:extLst>
              </a:tr>
              <a:tr h="183920">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Hydrocarbon Storage</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70465834"/>
                  </a:ext>
                </a:extLst>
              </a:tr>
              <a:tr h="183920">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22</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48</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31</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7</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108</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dirty="0"/>
              <a:t>Earth Resources Regulation Quarterly Performance Report 2019-20 Q4</a:t>
            </a:r>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dirty="0">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1638630938"/>
              </p:ext>
            </p:extLst>
          </p:nvPr>
        </p:nvGraphicFramePr>
        <p:xfrm>
          <a:off x="439964" y="809604"/>
          <a:ext cx="8963940" cy="1996872"/>
        </p:xfrm>
        <a:graphic>
          <a:graphicData uri="http://schemas.openxmlformats.org/drawingml/2006/table">
            <a:tbl>
              <a:tblPr firstRow="1" bandRow="1">
                <a:tableStyleId>{7DF18680-E054-41AD-8BC1-D1AEF772440D}</a:tableStyleId>
              </a:tblPr>
              <a:tblGrid>
                <a:gridCol w="984644">
                  <a:extLst>
                    <a:ext uri="{9D8B030D-6E8A-4147-A177-3AD203B41FA5}">
                      <a16:colId xmlns:a16="http://schemas.microsoft.com/office/drawing/2014/main" val="20000"/>
                    </a:ext>
                  </a:extLst>
                </a:gridCol>
                <a:gridCol w="2196355">
                  <a:extLst>
                    <a:ext uri="{9D8B030D-6E8A-4147-A177-3AD203B41FA5}">
                      <a16:colId xmlns:a16="http://schemas.microsoft.com/office/drawing/2014/main" val="20001"/>
                    </a:ext>
                  </a:extLst>
                </a:gridCol>
                <a:gridCol w="2946686">
                  <a:extLst>
                    <a:ext uri="{9D8B030D-6E8A-4147-A177-3AD203B41FA5}">
                      <a16:colId xmlns:a16="http://schemas.microsoft.com/office/drawing/2014/main" val="20002"/>
                    </a:ext>
                  </a:extLst>
                </a:gridCol>
                <a:gridCol w="1553703">
                  <a:extLst>
                    <a:ext uri="{9D8B030D-6E8A-4147-A177-3AD203B41FA5}">
                      <a16:colId xmlns:a16="http://schemas.microsoft.com/office/drawing/2014/main" val="20003"/>
                    </a:ext>
                  </a:extLst>
                </a:gridCol>
                <a:gridCol w="1282552">
                  <a:extLst>
                    <a:ext uri="{9D8B030D-6E8A-4147-A177-3AD203B41FA5}">
                      <a16:colId xmlns:a16="http://schemas.microsoft.com/office/drawing/2014/main" val="1001978730"/>
                    </a:ext>
                  </a:extLst>
                </a:gridCol>
              </a:tblGrid>
              <a:tr h="203111">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Action Type</a:t>
                      </a:r>
                    </a:p>
                  </a:txBody>
                  <a:tcPr marL="99060" marR="99060" anchor="ctr">
                    <a:solidFill>
                      <a:srgbClr val="002060"/>
                    </a:solidFill>
                  </a:tcPr>
                </a:tc>
                <a:tc>
                  <a:txBody>
                    <a:bodyPr/>
                    <a:lstStyle/>
                    <a:p>
                      <a:pPr algn="ctr"/>
                      <a:r>
                        <a:rPr lang="en-AU" sz="900" dirty="0">
                          <a:latin typeface="+mn-lt"/>
                        </a:rPr>
                        <a:t>Enforcement</a:t>
                      </a:r>
                      <a:r>
                        <a:rPr lang="en-AU" sz="900" baseline="0" dirty="0">
                          <a:latin typeface="+mn-lt"/>
                        </a:rPr>
                        <a:t> Code</a:t>
                      </a:r>
                      <a:endParaRPr lang="en-AU" sz="900" dirty="0">
                        <a:latin typeface="+mn-lt"/>
                      </a:endParaRPr>
                    </a:p>
                  </a:txBody>
                  <a:tcPr marL="99060" marR="99060" anchor="ctr">
                    <a:solidFill>
                      <a:srgbClr val="002060"/>
                    </a:solidFill>
                  </a:tcPr>
                </a:tc>
                <a:tc>
                  <a:txBody>
                    <a:bodyPr/>
                    <a:lstStyle/>
                    <a:p>
                      <a:pPr algn="ctr"/>
                      <a:r>
                        <a:rPr lang="en-AU" sz="900" dirty="0">
                          <a:latin typeface="+mn-lt"/>
                        </a:rPr>
                        <a:t>Enforcement Action</a:t>
                      </a:r>
                      <a:r>
                        <a:rPr lang="en-AU" sz="900" baseline="0" dirty="0">
                          <a:latin typeface="+mn-lt"/>
                        </a:rPr>
                        <a:t> Type</a:t>
                      </a:r>
                      <a:endParaRPr lang="en-AU" sz="900" dirty="0">
                        <a:latin typeface="+mn-lt"/>
                      </a:endParaRPr>
                    </a:p>
                  </a:txBody>
                  <a:tcPr marL="99060" marR="99060" anchor="ctr">
                    <a:solidFill>
                      <a:srgbClr val="002060"/>
                    </a:solidFill>
                  </a:tcPr>
                </a:tc>
                <a:tc>
                  <a:txBody>
                    <a:bodyPr/>
                    <a:lstStyle/>
                    <a:p>
                      <a:pPr algn="ctr"/>
                      <a:r>
                        <a:rPr lang="en-AU" sz="900" dirty="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 Work Without Licence or Consents</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s110a Notice (Stop Work)</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05948950"/>
                  </a:ext>
                </a:extLst>
              </a:tr>
              <a:tr h="183580">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Dust Emissions</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234255539"/>
                  </a:ext>
                </a:extLst>
              </a:tr>
              <a:tr h="183580">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Work Without Licence or Consents</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 (Stop Work)</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0001"/>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Tenement Boundaries</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707698009"/>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Public Safety and Site Security</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72577303"/>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Slope Stability</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44130511"/>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Tailings and Slime Management</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058631327"/>
                  </a:ext>
                </a:extLst>
              </a:tr>
              <a:tr h="175139">
                <a:tc>
                  <a:txBody>
                    <a:bodyPr/>
                    <a:lstStyle/>
                    <a:p>
                      <a:pPr algn="ctr" fontAlgn="b"/>
                      <a:r>
                        <a:rPr lang="en-AU" sz="900" b="1" i="0" u="none" strike="noStrike" dirty="0">
                          <a:solidFill>
                            <a:srgbClr val="000000"/>
                          </a:solidFill>
                          <a:effectLst/>
                          <a:latin typeface="Calibri" panose="020F0502020204030204" pitchFamily="34" charset="0"/>
                        </a:rPr>
                        <a:t>Mining</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Work Without Licence or Consents</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 (Stop Work)</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232269583"/>
                  </a:ext>
                </a:extLst>
              </a:tr>
              <a:tr h="175139">
                <a:tc>
                  <a:txBody>
                    <a:bodyPr/>
                    <a:lstStyle/>
                    <a:p>
                      <a:pPr algn="ctr" fontAlgn="b"/>
                      <a:r>
                        <a:rPr lang="en-AU" sz="900" b="1" i="0" u="none" strike="noStrike" dirty="0">
                          <a:solidFill>
                            <a:srgbClr val="000000"/>
                          </a:solidFill>
                          <a:effectLst/>
                          <a:latin typeface="Calibri" panose="020F0502020204030204" pitchFamily="34" charset="0"/>
                        </a:rPr>
                        <a:t>Mining</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Authorised Activity Compliance</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999487745"/>
                  </a:ext>
                </a:extLst>
              </a:tr>
              <a:tr h="175139">
                <a:tc>
                  <a:txBody>
                    <a:bodyPr/>
                    <a:lstStyle/>
                    <a:p>
                      <a:pPr algn="ctr" fontAlgn="b"/>
                      <a:r>
                        <a:rPr lang="en-AU" sz="900" b="1" i="0" u="none" strike="noStrike" dirty="0">
                          <a:solidFill>
                            <a:srgbClr val="000000"/>
                          </a:solidFill>
                          <a:effectLst/>
                          <a:latin typeface="Calibri" panose="020F0502020204030204" pitchFamily="34" charset="0"/>
                        </a:rPr>
                        <a:t>Mining</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Waste and Redundant Plan</a:t>
                      </a:r>
                    </a:p>
                  </a:txBody>
                  <a:tcPr marL="9525" marR="9525" marT="9525" marB="0" anchor="b"/>
                </a:tc>
                <a:tc>
                  <a:txBody>
                    <a:bodyPr/>
                    <a:lstStyle/>
                    <a:p>
                      <a:pPr algn="l" fontAlgn="b"/>
                      <a:r>
                        <a:rPr lang="en-AU" sz="900" b="0" i="0" u="none" strike="noStrike" dirty="0">
                          <a:solidFill>
                            <a:srgbClr val="000000"/>
                          </a:solidFill>
                          <a:effectLst/>
                          <a:latin typeface="Calibri" panose="020F0502020204030204" pitchFamily="34" charset="0"/>
                        </a:rPr>
                        <a:t>s110 Notice</a:t>
                      </a:r>
                    </a:p>
                  </a:txBody>
                  <a:tcPr marL="9525"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996716044"/>
                  </a:ext>
                </a:extLst>
              </a:tr>
            </a:tbl>
          </a:graphicData>
        </a:graphic>
      </p:graphicFrame>
      <p:sp>
        <p:nvSpPr>
          <p:cNvPr id="6" name="TextBox 5"/>
          <p:cNvSpPr txBox="1"/>
          <p:nvPr/>
        </p:nvSpPr>
        <p:spPr>
          <a:xfrm>
            <a:off x="439964" y="521586"/>
            <a:ext cx="4134459" cy="276999"/>
          </a:xfrm>
          <a:prstGeom prst="rect">
            <a:avLst/>
          </a:prstGeom>
          <a:noFill/>
        </p:spPr>
        <p:txBody>
          <a:bodyPr wrap="square" rtlCol="0">
            <a:spAutoFit/>
          </a:bodyPr>
          <a:lstStyle/>
          <a:p>
            <a:r>
              <a:rPr lang="en-AU" sz="1200" dirty="0"/>
              <a:t>Enforcement Notices Issued in FY 2019-20 Q4</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dirty="0"/>
              <a:t> Page    </a:t>
            </a:r>
            <a:fld id="{BE4ABD5F-D626-4461-ADC9-85806A61CF0E}" type="slidenum">
              <a:rPr lang="en-AU" smtClean="0"/>
              <a:pPr/>
              <a:t>12</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5692456" y="3276698"/>
            <a:ext cx="4063465" cy="1892826"/>
          </a:xfrm>
          <a:prstGeom prst="rect">
            <a:avLst/>
          </a:prstGeom>
          <a:noFill/>
        </p:spPr>
        <p:txBody>
          <a:bodyPr wrap="square" rtlCol="0" anchor="t">
            <a:spAutoFit/>
          </a:bodyPr>
          <a:lstStyle/>
          <a:p>
            <a:r>
              <a:rPr lang="en-AU" sz="900" b="1" dirty="0"/>
              <a:t>Enforcement actions summary:</a:t>
            </a:r>
          </a:p>
          <a:p>
            <a:endParaRPr lang="en-AU" sz="900" b="1" dirty="0"/>
          </a:p>
          <a:p>
            <a:r>
              <a:rPr lang="en-AU" sz="900" dirty="0"/>
              <a:t>Earth Resources Regulation compliance group undertook a number of investigations into alleged illegal quarrying activities. Outcomes ranged from official warnings, infringements, and some matters referred to prosecution.</a:t>
            </a:r>
          </a:p>
          <a:p>
            <a:endParaRPr lang="en-AU" sz="900" dirty="0">
              <a:solidFill>
                <a:srgbClr val="FF0000"/>
              </a:solidFill>
            </a:endParaRPr>
          </a:p>
          <a:p>
            <a:r>
              <a:rPr lang="en-AU" sz="900" dirty="0"/>
              <a:t>In Q4 22 remedial notices were issued, including alleged stormwater run offs, dust emissions and working outside of work plan conditions.</a:t>
            </a:r>
            <a:endParaRPr lang="en-AU" sz="900" dirty="0">
              <a:cs typeface="Calibri"/>
            </a:endParaRPr>
          </a:p>
          <a:p>
            <a:endParaRPr lang="en-AU" sz="900" dirty="0">
              <a:solidFill>
                <a:srgbClr val="FF0000"/>
              </a:solidFill>
            </a:endParaRPr>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p:txBody>
      </p:sp>
      <p:sp>
        <p:nvSpPr>
          <p:cNvPr id="3" name="Footer Placeholder 2"/>
          <p:cNvSpPr>
            <a:spLocks noGrp="1"/>
          </p:cNvSpPr>
          <p:nvPr>
            <p:ph type="ftr" sz="quarter" idx="11"/>
          </p:nvPr>
        </p:nvSpPr>
        <p:spPr/>
        <p:txBody>
          <a:bodyPr/>
          <a:lstStyle/>
          <a:p>
            <a:r>
              <a:rPr lang="en-AU" dirty="0"/>
              <a:t>Earth Resources Regulation Quarterly Performance Report 2019-20 Q4</a:t>
            </a:r>
          </a:p>
        </p:txBody>
      </p:sp>
      <p:graphicFrame>
        <p:nvGraphicFramePr>
          <p:cNvPr id="11" name="Chart 10"/>
          <p:cNvGraphicFramePr/>
          <p:nvPr>
            <p:extLst>
              <p:ext uri="{D42A27DB-BD31-4B8C-83A1-F6EECF244321}">
                <p14:modId xmlns:p14="http://schemas.microsoft.com/office/powerpoint/2010/main" val="4219211033"/>
              </p:ext>
            </p:extLst>
          </p:nvPr>
        </p:nvGraphicFramePr>
        <p:xfrm>
          <a:off x="325951" y="2955766"/>
          <a:ext cx="5256584" cy="1920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1136186878"/>
              </p:ext>
            </p:extLst>
          </p:nvPr>
        </p:nvGraphicFramePr>
        <p:xfrm>
          <a:off x="1334063" y="5362596"/>
          <a:ext cx="3240360" cy="685800"/>
        </p:xfrm>
        <a:graphic>
          <a:graphicData uri="http://schemas.openxmlformats.org/drawingml/2006/table">
            <a:tbl>
              <a:tblPr firstRow="1" bandRow="1">
                <a:tableStyleId>{7DF18680-E054-41AD-8BC1-D1AEF772440D}</a:tableStyleId>
              </a:tblPr>
              <a:tblGrid>
                <a:gridCol w="1584176">
                  <a:extLst>
                    <a:ext uri="{9D8B030D-6E8A-4147-A177-3AD203B41FA5}">
                      <a16:colId xmlns:a16="http://schemas.microsoft.com/office/drawing/2014/main" val="2137570373"/>
                    </a:ext>
                  </a:extLst>
                </a:gridCol>
                <a:gridCol w="1656184">
                  <a:extLst>
                    <a:ext uri="{9D8B030D-6E8A-4147-A177-3AD203B41FA5}">
                      <a16:colId xmlns:a16="http://schemas.microsoft.com/office/drawing/2014/main" val="3447034408"/>
                    </a:ext>
                  </a:extLst>
                </a:gridCol>
              </a:tblGrid>
              <a:tr h="190491">
                <a:tc>
                  <a:txBody>
                    <a:bodyPr/>
                    <a:lstStyle/>
                    <a:p>
                      <a:r>
                        <a:rPr lang="en-AU" sz="900" dirty="0"/>
                        <a:t>Actions</a:t>
                      </a:r>
                    </a:p>
                  </a:txBody>
                  <a:tcPr>
                    <a:solidFill>
                      <a:srgbClr val="002060"/>
                    </a:solidFill>
                  </a:tcPr>
                </a:tc>
                <a:tc>
                  <a:txBody>
                    <a:bodyPr/>
                    <a:lstStyle/>
                    <a:p>
                      <a:pPr algn="ctr"/>
                      <a:r>
                        <a:rPr lang="en-AU" sz="900" dirty="0"/>
                        <a:t>Issued in FY 2019-20 Q4</a:t>
                      </a:r>
                    </a:p>
                  </a:txBody>
                  <a:tcPr>
                    <a:solidFill>
                      <a:srgbClr val="002060"/>
                    </a:solidFill>
                  </a:tcPr>
                </a:tc>
                <a:extLst>
                  <a:ext uri="{0D108BD9-81ED-4DB2-BD59-A6C34878D82A}">
                    <a16:rowId xmlns:a16="http://schemas.microsoft.com/office/drawing/2014/main" val="2670306836"/>
                  </a:ext>
                </a:extLst>
              </a:tr>
              <a:tr h="190491">
                <a:tc>
                  <a:txBody>
                    <a:bodyPr/>
                    <a:lstStyle/>
                    <a:p>
                      <a:r>
                        <a:rPr lang="en-AU" sz="900" dirty="0"/>
                        <a:t>Infringement Notice</a:t>
                      </a:r>
                    </a:p>
                  </a:txBody>
                  <a:tcPr/>
                </a:tc>
                <a:tc>
                  <a:txBody>
                    <a:bodyPr/>
                    <a:lstStyle/>
                    <a:p>
                      <a:pPr algn="ctr"/>
                      <a:r>
                        <a:rPr lang="en-AU" sz="900" dirty="0"/>
                        <a:t>3</a:t>
                      </a:r>
                    </a:p>
                  </a:txBody>
                  <a:tcPr/>
                </a:tc>
                <a:extLst>
                  <a:ext uri="{0D108BD9-81ED-4DB2-BD59-A6C34878D82A}">
                    <a16:rowId xmlns:a16="http://schemas.microsoft.com/office/drawing/2014/main" val="3379620007"/>
                  </a:ext>
                </a:extLst>
              </a:tr>
              <a:tr h="190491">
                <a:tc>
                  <a:txBody>
                    <a:bodyPr/>
                    <a:lstStyle/>
                    <a:p>
                      <a:r>
                        <a:rPr lang="en-AU" sz="900" dirty="0"/>
                        <a:t>Official Warning Letters</a:t>
                      </a:r>
                    </a:p>
                  </a:txBody>
                  <a:tcPr/>
                </a:tc>
                <a:tc>
                  <a:txBody>
                    <a:bodyPr/>
                    <a:lstStyle/>
                    <a:p>
                      <a:pPr algn="ctr"/>
                      <a:r>
                        <a:rPr lang="en-AU" sz="900" dirty="0"/>
                        <a:t>3</a:t>
                      </a:r>
                    </a:p>
                  </a:txBody>
                  <a:tcPr/>
                </a:tc>
                <a:extLst>
                  <a:ext uri="{0D108BD9-81ED-4DB2-BD59-A6C34878D82A}">
                    <a16:rowId xmlns:a16="http://schemas.microsoft.com/office/drawing/2014/main" val="443535833"/>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999356" y="5048078"/>
            <a:ext cx="3953644" cy="276999"/>
          </a:xfrm>
          <a:prstGeom prst="rect">
            <a:avLst/>
          </a:prstGeom>
          <a:noFill/>
        </p:spPr>
        <p:txBody>
          <a:bodyPr wrap="square" rtlCol="0">
            <a:spAutoFit/>
          </a:bodyPr>
          <a:lstStyle/>
          <a:p>
            <a:r>
              <a:rPr lang="en-AU" sz="1200" dirty="0"/>
              <a:t>Infringements and Official Warnings issued in FY 2019-20 Q4</a:t>
            </a:r>
          </a:p>
        </p:txBody>
      </p:sp>
      <p:sp>
        <p:nvSpPr>
          <p:cNvPr id="12" name="TextBox 11">
            <a:extLst>
              <a:ext uri="{FF2B5EF4-FFF2-40B4-BE49-F238E27FC236}">
                <a16:creationId xmlns:a16="http://schemas.microsoft.com/office/drawing/2014/main" id="{6D8E67AA-C2F4-4512-84E8-97318C25D6E6}"/>
              </a:ext>
            </a:extLst>
          </p:cNvPr>
          <p:cNvSpPr txBox="1"/>
          <p:nvPr/>
        </p:nvSpPr>
        <p:spPr>
          <a:xfrm>
            <a:off x="5692456" y="5373216"/>
            <a:ext cx="3910529" cy="923330"/>
          </a:xfrm>
          <a:prstGeom prst="rect">
            <a:avLst/>
          </a:prstGeom>
          <a:noFill/>
        </p:spPr>
        <p:txBody>
          <a:bodyPr wrap="square" rtlCol="0">
            <a:spAutoFit/>
          </a:bodyPr>
          <a:lstStyle/>
          <a:p>
            <a:r>
              <a:rPr lang="en-AU" sz="900" b="1" dirty="0"/>
              <a:t>Infringements and Official Warnings summary:</a:t>
            </a:r>
          </a:p>
          <a:p>
            <a:endParaRPr lang="en-AU" sz="900" b="1" dirty="0"/>
          </a:p>
          <a:p>
            <a:r>
              <a:rPr lang="en-AU" sz="900" dirty="0"/>
              <a:t>In Q4 Earth Resources Regulation issued three infringement notices and three official warning to authority holders for non-compliance.</a:t>
            </a:r>
          </a:p>
          <a:p>
            <a:endParaRPr lang="en-AU" sz="900" dirty="0">
              <a:solidFill>
                <a:srgbClr val="FF0000"/>
              </a:solidFill>
            </a:endParaRPr>
          </a:p>
          <a:p>
            <a:endParaRPr lang="en-AU" sz="900" dirty="0"/>
          </a:p>
        </p:txBody>
      </p:sp>
    </p:spTree>
    <p:extLst>
      <p:ext uri="{BB962C8B-B14F-4D97-AF65-F5344CB8AC3E}">
        <p14:creationId xmlns:p14="http://schemas.microsoft.com/office/powerpoint/2010/main" val="30868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1056616341"/>
              </p:ext>
            </p:extLst>
          </p:nvPr>
        </p:nvGraphicFramePr>
        <p:xfrm>
          <a:off x="409373" y="824512"/>
          <a:ext cx="8072019" cy="1473066"/>
        </p:xfrm>
        <a:graphic>
          <a:graphicData uri="http://schemas.openxmlformats.org/drawingml/2006/table">
            <a:tbl>
              <a:tblPr firstRow="1" bandRow="1">
                <a:tableStyleId>{7DF18680-E054-41AD-8BC1-D1AEF772440D}</a:tableStyleId>
              </a:tblPr>
              <a:tblGrid>
                <a:gridCol w="1040922">
                  <a:extLst>
                    <a:ext uri="{9D8B030D-6E8A-4147-A177-3AD203B41FA5}">
                      <a16:colId xmlns:a16="http://schemas.microsoft.com/office/drawing/2014/main" val="20000"/>
                    </a:ext>
                  </a:extLst>
                </a:gridCol>
                <a:gridCol w="831928">
                  <a:extLst>
                    <a:ext uri="{9D8B030D-6E8A-4147-A177-3AD203B41FA5}">
                      <a16:colId xmlns:a16="http://schemas.microsoft.com/office/drawing/2014/main" val="20001"/>
                    </a:ext>
                  </a:extLst>
                </a:gridCol>
                <a:gridCol w="976982">
                  <a:extLst>
                    <a:ext uri="{9D8B030D-6E8A-4147-A177-3AD203B41FA5}">
                      <a16:colId xmlns:a16="http://schemas.microsoft.com/office/drawing/2014/main" val="20002"/>
                    </a:ext>
                  </a:extLst>
                </a:gridCol>
                <a:gridCol w="2233025">
                  <a:extLst>
                    <a:ext uri="{9D8B030D-6E8A-4147-A177-3AD203B41FA5}">
                      <a16:colId xmlns:a16="http://schemas.microsoft.com/office/drawing/2014/main" val="20003"/>
                    </a:ext>
                  </a:extLst>
                </a:gridCol>
                <a:gridCol w="1002160">
                  <a:extLst>
                    <a:ext uri="{9D8B030D-6E8A-4147-A177-3AD203B41FA5}">
                      <a16:colId xmlns:a16="http://schemas.microsoft.com/office/drawing/2014/main" val="3121081584"/>
                    </a:ext>
                  </a:extLst>
                </a:gridCol>
                <a:gridCol w="1222344">
                  <a:extLst>
                    <a:ext uri="{9D8B030D-6E8A-4147-A177-3AD203B41FA5}">
                      <a16:colId xmlns:a16="http://schemas.microsoft.com/office/drawing/2014/main" val="3465152025"/>
                    </a:ext>
                  </a:extLst>
                </a:gridCol>
                <a:gridCol w="764658">
                  <a:extLst>
                    <a:ext uri="{9D8B030D-6E8A-4147-A177-3AD203B41FA5}">
                      <a16:colId xmlns:a16="http://schemas.microsoft.com/office/drawing/2014/main" val="3795286693"/>
                    </a:ext>
                  </a:extLst>
                </a:gridCol>
              </a:tblGrid>
              <a:tr h="443801">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Type</a:t>
                      </a:r>
                    </a:p>
                  </a:txBody>
                  <a:tcPr marL="99060" marR="99060" anchor="ctr">
                    <a:solidFill>
                      <a:srgbClr val="002060"/>
                    </a:solidFill>
                  </a:tcPr>
                </a:tc>
                <a:tc>
                  <a:txBody>
                    <a:bodyPr/>
                    <a:lstStyle/>
                    <a:p>
                      <a:pPr algn="ctr"/>
                      <a:r>
                        <a:rPr lang="en-AU" sz="900" dirty="0">
                          <a:latin typeface="+mn-lt"/>
                        </a:rPr>
                        <a:t>Enforcement Code</a:t>
                      </a:r>
                    </a:p>
                  </a:txBody>
                  <a:tcPr marL="99060" marR="99060" anchor="ctr">
                    <a:solidFill>
                      <a:srgbClr val="002060"/>
                    </a:solidFill>
                  </a:tcPr>
                </a:tc>
                <a:tc>
                  <a:txBody>
                    <a:bodyPr/>
                    <a:lstStyle/>
                    <a:p>
                      <a:pPr algn="ctr"/>
                      <a:r>
                        <a:rPr lang="en-AU" sz="900" dirty="0">
                          <a:latin typeface="+mn-lt"/>
                        </a:rPr>
                        <a:t>Incident Responded To</a:t>
                      </a:r>
                    </a:p>
                  </a:txBody>
                  <a:tcPr marL="99060" marR="99060" anchor="ctr">
                    <a:solidFill>
                      <a:srgbClr val="002060"/>
                    </a:solidFill>
                  </a:tcPr>
                </a:tc>
                <a:tc>
                  <a:txBody>
                    <a:bodyPr/>
                    <a:lstStyle/>
                    <a:p>
                      <a:pPr algn="ctr"/>
                      <a:r>
                        <a:rPr lang="en-AU" sz="900" dirty="0">
                          <a:latin typeface="+mn-lt"/>
                        </a:rPr>
                        <a:t>Incident Resolved</a:t>
                      </a:r>
                    </a:p>
                  </a:txBody>
                  <a:tcPr marL="99060" marR="99060" anchor="ctr">
                    <a:solidFill>
                      <a:srgbClr val="002060"/>
                    </a:solidFill>
                  </a:tcPr>
                </a:tc>
                <a:tc>
                  <a:txBody>
                    <a:bodyPr/>
                    <a:lstStyle/>
                    <a:p>
                      <a:pPr algn="ctr"/>
                      <a:r>
                        <a:rPr lang="en-AU" sz="900" dirty="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2058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Mineral</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ctr" fontAlgn="b"/>
                      <a:r>
                        <a:rPr lang="en-AU" sz="900" b="0" i="0" u="none" strike="noStrike" dirty="0">
                          <a:solidFill>
                            <a:srgbClr val="000000"/>
                          </a:solidFill>
                          <a:effectLst/>
                          <a:latin typeface="+mn-lt"/>
                        </a:rPr>
                        <a:t>Public Safety</a:t>
                      </a:r>
                    </a:p>
                  </a:txBody>
                  <a:tcPr marL="9525" marR="9525" marT="9525" marB="0" anchor="ctr"/>
                </a:tc>
                <a:tc>
                  <a:txBody>
                    <a:bodyPr/>
                    <a:lstStyle/>
                    <a:p>
                      <a:pPr algn="ctr" fontAlgn="b"/>
                      <a:r>
                        <a:rPr lang="en-AU" sz="900" b="0" i="0" u="none" strike="noStrike" dirty="0">
                          <a:solidFill>
                            <a:srgbClr val="000000"/>
                          </a:solidFill>
                          <a:effectLst/>
                          <a:latin typeface="+mn-lt"/>
                        </a:rPr>
                        <a:t>Reporting, Monitoring &amp; Auditing</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Resolved</a:t>
                      </a:r>
                    </a:p>
                  </a:txBody>
                  <a:tcPr marL="9525" marR="9525" marT="9525" marB="0" anchor="ctr"/>
                </a:tc>
                <a:tc>
                  <a:txBody>
                    <a:bodyPr/>
                    <a:lstStyle/>
                    <a:p>
                      <a:pPr algn="ctr" fontAlgn="b"/>
                      <a:r>
                        <a:rPr lang="en-AU" sz="900" b="0" i="0" u="none" strike="noStrike" dirty="0">
                          <a:solidFill>
                            <a:srgbClr val="000000"/>
                          </a:solidFill>
                          <a:effectLst/>
                          <a:latin typeface="+mn-lt"/>
                        </a:rPr>
                        <a:t>23</a:t>
                      </a:r>
                    </a:p>
                  </a:txBody>
                  <a:tcPr marL="9525" marR="9525" marT="9525" marB="0" anchor="ctr"/>
                </a:tc>
                <a:extLst>
                  <a:ext uri="{0D108BD9-81ED-4DB2-BD59-A6C34878D82A}">
                    <a16:rowId xmlns:a16="http://schemas.microsoft.com/office/drawing/2014/main" val="1634172418"/>
                  </a:ext>
                </a:extLst>
              </a:tr>
              <a:tr h="2058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Mineral</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ctr" fontAlgn="b"/>
                      <a:r>
                        <a:rPr lang="en-AU" sz="900" b="0" i="0" u="none" strike="noStrike" dirty="0">
                          <a:solidFill>
                            <a:srgbClr val="000000"/>
                          </a:solidFill>
                          <a:effectLst/>
                          <a:latin typeface="+mn-lt"/>
                        </a:rPr>
                        <a:t>Environmental</a:t>
                      </a:r>
                    </a:p>
                  </a:txBody>
                  <a:tcPr marL="9525" marR="9525" marT="9525" marB="0" anchor="ctr"/>
                </a:tc>
                <a:tc>
                  <a:txBody>
                    <a:bodyPr/>
                    <a:lstStyle/>
                    <a:p>
                      <a:pPr algn="ctr" fontAlgn="b"/>
                      <a:r>
                        <a:rPr lang="en-AU" sz="900" b="0" i="0" u="none" strike="noStrike" dirty="0">
                          <a:solidFill>
                            <a:srgbClr val="000000"/>
                          </a:solidFill>
                          <a:effectLst/>
                          <a:latin typeface="+mn-lt"/>
                        </a:rPr>
                        <a:t>Environmental Incident Notification</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Resolved</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10001"/>
                  </a:ext>
                </a:extLst>
              </a:tr>
              <a:tr h="2058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Mineral</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ctr" fontAlgn="b"/>
                      <a:r>
                        <a:rPr lang="en-AU" sz="900" b="0" i="0" u="none" strike="noStrike" dirty="0">
                          <a:solidFill>
                            <a:srgbClr val="000000"/>
                          </a:solidFill>
                          <a:effectLst/>
                          <a:latin typeface="+mn-lt"/>
                        </a:rPr>
                        <a:t>Environmental</a:t>
                      </a:r>
                    </a:p>
                  </a:txBody>
                  <a:tcPr marL="9525" marR="9525" marT="9525" marB="0" anchor="ctr"/>
                </a:tc>
                <a:tc>
                  <a:txBody>
                    <a:bodyPr/>
                    <a:lstStyle/>
                    <a:p>
                      <a:pPr algn="ctr" fontAlgn="b"/>
                      <a:r>
                        <a:rPr lang="en-AU" sz="900" b="0" i="0" u="none" strike="noStrike" dirty="0">
                          <a:solidFill>
                            <a:srgbClr val="000000"/>
                          </a:solidFill>
                          <a:effectLst/>
                          <a:latin typeface="+mn-lt"/>
                        </a:rPr>
                        <a:t>Fire Precautions &amp; Risk Control</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Open</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610258228"/>
                  </a:ext>
                </a:extLst>
              </a:tr>
              <a:tr h="2058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Mineral</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ctr" fontAlgn="b"/>
                      <a:r>
                        <a:rPr lang="en-AU" sz="900" b="0" i="0" u="none" strike="noStrike" dirty="0">
                          <a:solidFill>
                            <a:srgbClr val="000000"/>
                          </a:solidFill>
                          <a:effectLst/>
                          <a:latin typeface="+mn-lt"/>
                        </a:rPr>
                        <a:t>Infrastructure</a:t>
                      </a:r>
                    </a:p>
                  </a:txBody>
                  <a:tcPr marL="9525" marR="9525" marT="9525" marB="0" anchor="ctr"/>
                </a:tc>
                <a:tc>
                  <a:txBody>
                    <a:bodyPr/>
                    <a:lstStyle/>
                    <a:p>
                      <a:pPr algn="ctr" fontAlgn="b"/>
                      <a:r>
                        <a:rPr lang="en-AU" sz="900" b="0" i="0" u="none" strike="noStrike" dirty="0">
                          <a:solidFill>
                            <a:srgbClr val="000000"/>
                          </a:solidFill>
                          <a:effectLst/>
                          <a:latin typeface="+mn-lt"/>
                        </a:rPr>
                        <a:t>Reporting, Monitoring &amp; Auditing</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a:ea typeface="+mn-ea"/>
                          <a:cs typeface="+mn-cs"/>
                        </a:rPr>
                        <a:t>Yes</a:t>
                      </a:r>
                    </a:p>
                  </a:txBody>
                  <a:tcPr marL="9525" marR="9525" marT="9525" marB="0" anchor="ctr"/>
                </a:tc>
                <a:tc>
                  <a:txBody>
                    <a:bodyPr/>
                    <a:lstStyle/>
                    <a:p>
                      <a:pPr algn="ctr" fontAlgn="b"/>
                      <a:r>
                        <a:rPr lang="en-AU" sz="900" b="0" i="0" u="none" strike="noStrike" dirty="0">
                          <a:solidFill>
                            <a:srgbClr val="000000"/>
                          </a:solidFill>
                          <a:effectLst/>
                          <a:latin typeface="+mn-lt"/>
                        </a:rPr>
                        <a:t>Resolved</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41722116"/>
                  </a:ext>
                </a:extLst>
              </a:tr>
              <a:tr h="20585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mn-lt"/>
                        </a:rPr>
                        <a:t>Minor</a:t>
                      </a:r>
                    </a:p>
                  </a:txBody>
                  <a:tcPr marL="9525" marR="9525" marT="9525" marB="0" anchor="ctr"/>
                </a:tc>
                <a:tc>
                  <a:txBody>
                    <a:bodyPr/>
                    <a:lstStyle/>
                    <a:p>
                      <a:pPr algn="ctr" fontAlgn="b"/>
                      <a:r>
                        <a:rPr lang="en-AU" sz="900" b="0" i="0" u="none" strike="noStrike" dirty="0">
                          <a:solidFill>
                            <a:srgbClr val="000000"/>
                          </a:solidFill>
                          <a:effectLst/>
                          <a:latin typeface="+mn-lt"/>
                        </a:rPr>
                        <a:t>Legislation Breach</a:t>
                      </a:r>
                    </a:p>
                  </a:txBody>
                  <a:tcPr marL="9525" marR="9525" marT="9525" marB="0" anchor="ctr"/>
                </a:tc>
                <a:tc>
                  <a:txBody>
                    <a:bodyPr/>
                    <a:lstStyle/>
                    <a:p>
                      <a:pPr algn="ctr" fontAlgn="b"/>
                      <a:r>
                        <a:rPr lang="en-AU" sz="900" b="0" i="0" u="none" strike="noStrike" dirty="0">
                          <a:solidFill>
                            <a:srgbClr val="000000"/>
                          </a:solidFill>
                          <a:effectLst/>
                          <a:latin typeface="+mn-lt"/>
                        </a:rPr>
                        <a:t> Environmental Incident Notification</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a:ea typeface="+mn-ea"/>
                          <a:cs typeface="+mn-cs"/>
                        </a:rPr>
                        <a:t>Yes</a:t>
                      </a:r>
                    </a:p>
                  </a:txBody>
                  <a:tcPr marL="9525" marR="9525" marT="9525" marB="0" anchor="ctr"/>
                </a:tc>
                <a:tc>
                  <a:txBody>
                    <a:bodyPr/>
                    <a:lstStyle/>
                    <a:p>
                      <a:pPr algn="ctr" fontAlgn="b"/>
                      <a:r>
                        <a:rPr lang="en-AU" sz="900" b="0" i="0" u="none" strike="noStrike" dirty="0">
                          <a:solidFill>
                            <a:srgbClr val="000000"/>
                          </a:solidFill>
                          <a:effectLst/>
                          <a:latin typeface="+mn-lt"/>
                        </a:rPr>
                        <a:t>Open</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118230907"/>
                  </a:ext>
                </a:extLst>
              </a:tr>
            </a:tbl>
          </a:graphicData>
        </a:graphic>
      </p:graphicFrame>
      <p:sp>
        <p:nvSpPr>
          <p:cNvPr id="7" name="TextBox 6"/>
          <p:cNvSpPr txBox="1"/>
          <p:nvPr/>
        </p:nvSpPr>
        <p:spPr>
          <a:xfrm>
            <a:off x="441096" y="595833"/>
            <a:ext cx="4134459" cy="276999"/>
          </a:xfrm>
          <a:prstGeom prst="rect">
            <a:avLst/>
          </a:prstGeom>
          <a:noFill/>
        </p:spPr>
        <p:txBody>
          <a:bodyPr wrap="square" rtlCol="0">
            <a:spAutoFit/>
          </a:bodyPr>
          <a:lstStyle/>
          <a:p>
            <a:r>
              <a:rPr lang="en-AU" sz="1200" dirty="0"/>
              <a:t>Reportable Incidents in FY 2019-20 Q4</a:t>
            </a:r>
          </a:p>
        </p:txBody>
      </p:sp>
      <p:sp>
        <p:nvSpPr>
          <p:cNvPr id="8" name="TextBox 7"/>
          <p:cNvSpPr txBox="1"/>
          <p:nvPr/>
        </p:nvSpPr>
        <p:spPr>
          <a:xfrm>
            <a:off x="441095" y="2420889"/>
            <a:ext cx="4134459" cy="276999"/>
          </a:xfrm>
          <a:prstGeom prst="rect">
            <a:avLst/>
          </a:prstGeom>
          <a:noFill/>
        </p:spPr>
        <p:txBody>
          <a:bodyPr wrap="square" rtlCol="0" anchor="t">
            <a:spAutoFit/>
          </a:bodyPr>
          <a:lstStyle/>
          <a:p>
            <a:r>
              <a:rPr lang="en-AU" sz="1200" dirty="0"/>
              <a:t>Non-Reportable Incidents in FY 2019-20 Q4 </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dirty="0"/>
              <a:t> Page    </a:t>
            </a:r>
            <a:fld id="{BE4ABD5F-D626-4461-ADC9-85806A61CF0E}" type="slidenum">
              <a:rPr lang="en-AU" smtClean="0"/>
              <a:pPr/>
              <a:t>13</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670891" y="4560420"/>
            <a:ext cx="3757131" cy="1723549"/>
          </a:xfrm>
          <a:prstGeom prst="rect">
            <a:avLst/>
          </a:prstGeom>
          <a:noFill/>
        </p:spPr>
        <p:txBody>
          <a:bodyPr wrap="square" rtlCol="0" anchor="t">
            <a:spAutoFit/>
          </a:bodyPr>
          <a:lstStyle/>
          <a:p>
            <a:r>
              <a:rPr lang="en-AU" sz="900" b="1" dirty="0"/>
              <a:t>Explanation for the result:</a:t>
            </a:r>
          </a:p>
          <a:p>
            <a:pPr>
              <a:spcBef>
                <a:spcPts val="600"/>
              </a:spcBef>
              <a:spcAft>
                <a:spcPts val="600"/>
              </a:spcAft>
            </a:pPr>
            <a:r>
              <a:rPr lang="en-AU" sz="900" dirty="0"/>
              <a:t>There were 30 reportable incidents in Q4 and 26 of the incidents were fire related incidents (small coal smoulders). A change in reporting requirements now classifies smoulders as a reportable fire event.</a:t>
            </a:r>
            <a:endParaRPr lang="en-AU" sz="900" dirty="0">
              <a:cs typeface="Calibri"/>
            </a:endParaRPr>
          </a:p>
          <a:p>
            <a:pPr>
              <a:spcBef>
                <a:spcPts val="600"/>
              </a:spcBef>
              <a:spcAft>
                <a:spcPts val="600"/>
              </a:spcAft>
            </a:pPr>
            <a:r>
              <a:rPr lang="en-AU" sz="900" dirty="0"/>
              <a:t>There were five non-reportable incidents in Q4 relating to truck movements, electrical sparks and increase heat of coal material .</a:t>
            </a:r>
          </a:p>
          <a:p>
            <a:pPr>
              <a:spcBef>
                <a:spcPts val="600"/>
              </a:spcBef>
              <a:spcAft>
                <a:spcPts val="600"/>
              </a:spcAft>
            </a:pPr>
            <a:r>
              <a:rPr lang="en-AU" sz="900" dirty="0"/>
              <a:t>Earth Resources Regulation will continue to proactively undertake compliance activities, focussing on stability, public safety and environmental protection.</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1100625675"/>
              </p:ext>
            </p:extLst>
          </p:nvPr>
        </p:nvGraphicFramePr>
        <p:xfrm>
          <a:off x="420151" y="2720136"/>
          <a:ext cx="6460795" cy="1146576"/>
        </p:xfrm>
        <a:graphic>
          <a:graphicData uri="http://schemas.openxmlformats.org/drawingml/2006/table">
            <a:tbl>
              <a:tblPr firstRow="1" bandRow="1">
                <a:tableStyleId>{7DF18680-E054-41AD-8BC1-D1AEF772440D}</a:tableStyleId>
              </a:tblPr>
              <a:tblGrid>
                <a:gridCol w="1124170">
                  <a:extLst>
                    <a:ext uri="{9D8B030D-6E8A-4147-A177-3AD203B41FA5}">
                      <a16:colId xmlns:a16="http://schemas.microsoft.com/office/drawing/2014/main" val="576275155"/>
                    </a:ext>
                  </a:extLst>
                </a:gridCol>
                <a:gridCol w="862830">
                  <a:extLst>
                    <a:ext uri="{9D8B030D-6E8A-4147-A177-3AD203B41FA5}">
                      <a16:colId xmlns:a16="http://schemas.microsoft.com/office/drawing/2014/main" val="1440471301"/>
                    </a:ext>
                  </a:extLst>
                </a:gridCol>
                <a:gridCol w="1222342">
                  <a:extLst>
                    <a:ext uri="{9D8B030D-6E8A-4147-A177-3AD203B41FA5}">
                      <a16:colId xmlns:a16="http://schemas.microsoft.com/office/drawing/2014/main" val="3708260184"/>
                    </a:ext>
                  </a:extLst>
                </a:gridCol>
                <a:gridCol w="2660392">
                  <a:extLst>
                    <a:ext uri="{9D8B030D-6E8A-4147-A177-3AD203B41FA5}">
                      <a16:colId xmlns:a16="http://schemas.microsoft.com/office/drawing/2014/main" val="2946261588"/>
                    </a:ext>
                  </a:extLst>
                </a:gridCol>
                <a:gridCol w="591061">
                  <a:extLst>
                    <a:ext uri="{9D8B030D-6E8A-4147-A177-3AD203B41FA5}">
                      <a16:colId xmlns:a16="http://schemas.microsoft.com/office/drawing/2014/main" val="178154914"/>
                    </a:ext>
                  </a:extLst>
                </a:gridCol>
              </a:tblGrid>
              <a:tr h="220130">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dirty="0">
                          <a:latin typeface="+mn-lt"/>
                        </a:rPr>
                        <a:t>Enforcement Code</a:t>
                      </a:r>
                      <a:endParaRPr lang="en-AU" sz="900" b="1" kern="1200" dirty="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dirty="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2294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Mineral</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Authorized Activity Compliance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31293028"/>
                  </a:ext>
                </a:extLst>
              </a:tr>
              <a:tr h="2294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Mineral</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Public Safety</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Reporting, Monitoring &amp; Auditing</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658803571"/>
                  </a:ext>
                </a:extLst>
              </a:tr>
              <a:tr h="229494">
                <a:tc>
                  <a:txBody>
                    <a:bodyPr/>
                    <a:lstStyle/>
                    <a:p>
                      <a:pPr algn="ctr" fontAlgn="b"/>
                      <a:r>
                        <a:rPr lang="en-AU" sz="900" b="0" i="0" u="none" strike="noStrike" dirty="0">
                          <a:solidFill>
                            <a:srgbClr val="000000"/>
                          </a:solidFill>
                          <a:effectLst/>
                          <a:latin typeface="Calibri" panose="020F0502020204030204" pitchFamily="34" charset="0"/>
                        </a:rPr>
                        <a:t>Mineral</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Infrastructure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Reporting, Monitoring &amp; Auditing</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29390066"/>
                  </a:ext>
                </a:extLst>
              </a:tr>
              <a:tr h="229494">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Authorized Activity Compliance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96481257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266948" y="2593944"/>
            <a:ext cx="2445122" cy="1615827"/>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dirty="0"/>
              <a:t>Earth Resources Regulation Quarterly Performance Report 2019-20 Q4</a:t>
            </a:r>
          </a:p>
        </p:txBody>
      </p:sp>
      <p:graphicFrame>
        <p:nvGraphicFramePr>
          <p:cNvPr id="6" name="Chart 5"/>
          <p:cNvGraphicFramePr/>
          <p:nvPr>
            <p:extLst>
              <p:ext uri="{D42A27DB-BD31-4B8C-83A1-F6EECF244321}">
                <p14:modId xmlns:p14="http://schemas.microsoft.com/office/powerpoint/2010/main" val="2503160901"/>
              </p:ext>
            </p:extLst>
          </p:nvPr>
        </p:nvGraphicFramePr>
        <p:xfrm>
          <a:off x="442802" y="4437111"/>
          <a:ext cx="4968551" cy="2062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247359784"/>
              </p:ext>
            </p:extLst>
          </p:nvPr>
        </p:nvGraphicFramePr>
        <p:xfrm>
          <a:off x="440968" y="801657"/>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dirty="0">
                        <a:latin typeface="+mn-lt"/>
                      </a:endParaRPr>
                    </a:p>
                  </a:txBody>
                  <a:tcPr marL="99060" marR="99060" anchor="ctr">
                    <a:solidFill>
                      <a:schemeClr val="bg1"/>
                    </a:solidFill>
                  </a:tcPr>
                </a:tc>
                <a:tc>
                  <a:txBody>
                    <a:bodyPr/>
                    <a:lstStyle/>
                    <a:p>
                      <a:pPr algn="ctr"/>
                      <a:r>
                        <a:rPr lang="en-AU" sz="900" dirty="0">
                          <a:latin typeface="+mn-lt"/>
                        </a:rPr>
                        <a:t>2019-20 Q1</a:t>
                      </a:r>
                    </a:p>
                  </a:txBody>
                  <a:tcPr marL="99060" marR="99060" anchor="ctr">
                    <a:solidFill>
                      <a:srgbClr val="002060"/>
                    </a:solidFill>
                  </a:tcPr>
                </a:tc>
                <a:tc>
                  <a:txBody>
                    <a:bodyPr/>
                    <a:lstStyle/>
                    <a:p>
                      <a:pPr algn="ctr"/>
                      <a:r>
                        <a:rPr lang="en-AU" sz="900" dirty="0">
                          <a:latin typeface="+mn-lt"/>
                        </a:rPr>
                        <a:t>2019-20 Q2</a:t>
                      </a:r>
                    </a:p>
                  </a:txBody>
                  <a:tcPr marL="99060" marR="99060" anchor="ctr">
                    <a:solidFill>
                      <a:srgbClr val="002060"/>
                    </a:solidFill>
                  </a:tcPr>
                </a:tc>
                <a:tc>
                  <a:txBody>
                    <a:bodyPr/>
                    <a:lstStyle/>
                    <a:p>
                      <a:pPr algn="ctr"/>
                      <a:r>
                        <a:rPr lang="en-AU" sz="900" dirty="0">
                          <a:latin typeface="+mn-lt"/>
                        </a:rPr>
                        <a:t>2019-20 Q3</a:t>
                      </a:r>
                    </a:p>
                  </a:txBody>
                  <a:tcPr marL="99060" marR="99060" anchor="ctr">
                    <a:solidFill>
                      <a:srgbClr val="002060"/>
                    </a:solidFill>
                  </a:tcPr>
                </a:tc>
                <a:tc>
                  <a:txBody>
                    <a:bodyPr/>
                    <a:lstStyle/>
                    <a:p>
                      <a:pPr algn="ctr"/>
                      <a:r>
                        <a:rPr lang="en-AU" sz="900" dirty="0">
                          <a:latin typeface="+mn-lt"/>
                        </a:rPr>
                        <a:t>2019-20 Q4</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dirty="0">
                          <a:latin typeface="+mn-lt"/>
                        </a:rPr>
                        <a:t>Meetings Planned</a:t>
                      </a:r>
                    </a:p>
                  </a:txBody>
                  <a:tcPr marL="99060" marR="99060" anchor="ctr"/>
                </a:tc>
                <a:tc>
                  <a:txBody>
                    <a:bodyPr/>
                    <a:lstStyle/>
                    <a:p>
                      <a:pPr algn="ctr" fontAlgn="b"/>
                      <a:r>
                        <a:rPr lang="en-AU" sz="900" b="0" i="0" u="none" strike="noStrike" dirty="0">
                          <a:solidFill>
                            <a:srgbClr val="000000"/>
                          </a:solidFill>
                          <a:effectLst/>
                          <a:latin typeface="+mn-lt"/>
                        </a:rPr>
                        <a:t>23</a:t>
                      </a:r>
                    </a:p>
                  </a:txBody>
                  <a:tcPr marL="7620" marR="7620" marT="7620" marB="0" anchor="ctr"/>
                </a:tc>
                <a:tc>
                  <a:txBody>
                    <a:bodyPr/>
                    <a:lstStyle/>
                    <a:p>
                      <a:pPr algn="ctr" fontAlgn="b"/>
                      <a:r>
                        <a:rPr lang="en-AU" sz="900" b="0" i="0" u="none" strike="noStrike" dirty="0">
                          <a:solidFill>
                            <a:srgbClr val="000000"/>
                          </a:solidFill>
                          <a:effectLst/>
                          <a:latin typeface="+mn-lt"/>
                        </a:rPr>
                        <a:t>33</a:t>
                      </a:r>
                    </a:p>
                  </a:txBody>
                  <a:tcPr marL="7620" marR="7620" marT="7620" marB="0" anchor="ctr"/>
                </a:tc>
                <a:tc>
                  <a:txBody>
                    <a:bodyPr/>
                    <a:lstStyle/>
                    <a:p>
                      <a:pPr algn="ctr" fontAlgn="b"/>
                      <a:r>
                        <a:rPr lang="en-AU" sz="900" b="0" i="0" u="none" strike="noStrike" dirty="0">
                          <a:solidFill>
                            <a:srgbClr val="000000"/>
                          </a:solidFill>
                          <a:effectLst/>
                          <a:latin typeface="+mn-lt"/>
                        </a:rPr>
                        <a:t>18</a:t>
                      </a:r>
                    </a:p>
                  </a:txBody>
                  <a:tcPr marL="7620" marR="7620" marT="7620" marB="0" anchor="ctr"/>
                </a:tc>
                <a:tc>
                  <a:txBody>
                    <a:bodyPr/>
                    <a:lstStyle/>
                    <a:p>
                      <a:pPr algn="ctr" fontAlgn="b"/>
                      <a:r>
                        <a:rPr lang="en-AU" sz="900" b="1" i="0" u="none" strike="noStrike" dirty="0">
                          <a:solidFill>
                            <a:srgbClr val="000000"/>
                          </a:solidFill>
                          <a:effectLst/>
                          <a:latin typeface="+mn-lt"/>
                        </a:rPr>
                        <a:t>9</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dirty="0">
                          <a:latin typeface="+mn-lt"/>
                        </a:rPr>
                        <a:t>Meetings Attended</a:t>
                      </a:r>
                    </a:p>
                  </a:txBody>
                  <a:tcPr marL="99060" marR="99060" anchor="ctr"/>
                </a:tc>
                <a:tc>
                  <a:txBody>
                    <a:bodyPr/>
                    <a:lstStyle/>
                    <a:p>
                      <a:pPr algn="ctr" fontAlgn="b"/>
                      <a:r>
                        <a:rPr lang="en-AU" sz="900" b="0" i="0" u="none" strike="noStrike" dirty="0">
                          <a:solidFill>
                            <a:srgbClr val="000000"/>
                          </a:solidFill>
                          <a:effectLst/>
                          <a:latin typeface="+mn-lt"/>
                        </a:rPr>
                        <a:t>22</a:t>
                      </a:r>
                    </a:p>
                  </a:txBody>
                  <a:tcPr marL="7620" marR="7620" marT="7620" marB="0" anchor="ctr"/>
                </a:tc>
                <a:tc>
                  <a:txBody>
                    <a:bodyPr/>
                    <a:lstStyle/>
                    <a:p>
                      <a:pPr algn="ctr" fontAlgn="b"/>
                      <a:r>
                        <a:rPr lang="en-AU" sz="900" b="0" i="0" u="none" strike="noStrike" dirty="0">
                          <a:solidFill>
                            <a:srgbClr val="000000"/>
                          </a:solidFill>
                          <a:effectLst/>
                          <a:latin typeface="+mn-lt"/>
                        </a:rPr>
                        <a:t>31</a:t>
                      </a:r>
                    </a:p>
                  </a:txBody>
                  <a:tcPr marL="7620" marR="7620" marT="7620" marB="0" anchor="ctr"/>
                </a:tc>
                <a:tc>
                  <a:txBody>
                    <a:bodyPr/>
                    <a:lstStyle/>
                    <a:p>
                      <a:pPr algn="ctr" fontAlgn="b"/>
                      <a:r>
                        <a:rPr lang="en-AU" sz="900" b="0" i="0" u="none" strike="noStrike" dirty="0">
                          <a:solidFill>
                            <a:srgbClr val="000000"/>
                          </a:solidFill>
                          <a:effectLst/>
                          <a:latin typeface="+mn-lt"/>
                        </a:rPr>
                        <a:t>18</a:t>
                      </a:r>
                    </a:p>
                  </a:txBody>
                  <a:tcPr marL="7620" marR="7620" marT="7620" marB="0" anchor="ctr"/>
                </a:tc>
                <a:tc>
                  <a:txBody>
                    <a:bodyPr/>
                    <a:lstStyle/>
                    <a:p>
                      <a:pPr algn="ctr" fontAlgn="b"/>
                      <a:r>
                        <a:rPr lang="en-AU" sz="900" b="1" i="0" u="none" strike="noStrike" dirty="0">
                          <a:solidFill>
                            <a:srgbClr val="000000"/>
                          </a:solidFill>
                          <a:effectLst/>
                          <a:latin typeface="+mn-lt"/>
                        </a:rPr>
                        <a:t>9</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dirty="0">
                          <a:solidFill>
                            <a:schemeClr val="bg1"/>
                          </a:solidFill>
                          <a:latin typeface="+mn-lt"/>
                        </a:rPr>
                        <a:t>% Attendance</a:t>
                      </a:r>
                    </a:p>
                  </a:txBody>
                  <a:tcPr marL="99060" marR="99060" anchor="ctr">
                    <a:solidFill>
                      <a:srgbClr val="0070C0"/>
                    </a:solidFill>
                  </a:tcPr>
                </a:tc>
                <a:tc>
                  <a:txBody>
                    <a:bodyPr/>
                    <a:lstStyle/>
                    <a:p>
                      <a:pPr algn="ctr"/>
                      <a:r>
                        <a:rPr lang="en-AU" sz="900" dirty="0">
                          <a:solidFill>
                            <a:schemeClr val="bg1"/>
                          </a:solidFill>
                          <a:latin typeface="+mn-lt"/>
                        </a:rPr>
                        <a:t>96%</a:t>
                      </a:r>
                    </a:p>
                  </a:txBody>
                  <a:tcPr marL="99060" marR="99060" anchor="ctr">
                    <a:solidFill>
                      <a:srgbClr val="0070C0"/>
                    </a:solidFill>
                  </a:tcPr>
                </a:tc>
                <a:tc>
                  <a:txBody>
                    <a:bodyPr/>
                    <a:lstStyle/>
                    <a:p>
                      <a:pPr algn="ctr"/>
                      <a:r>
                        <a:rPr lang="en-AU" sz="900" dirty="0">
                          <a:solidFill>
                            <a:schemeClr val="bg1"/>
                          </a:solidFill>
                          <a:latin typeface="+mn-lt"/>
                        </a:rPr>
                        <a:t>94%</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tc>
                  <a:txBody>
                    <a:bodyPr/>
                    <a:lstStyle/>
                    <a:p>
                      <a:pPr algn="ctr"/>
                      <a:r>
                        <a:rPr lang="en-AU" sz="900" b="1" dirty="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dirty="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77479328"/>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7982">
                <a:tc>
                  <a:txBody>
                    <a:bodyPr/>
                    <a:lstStyle/>
                    <a:p>
                      <a:pPr algn="ctr"/>
                      <a:r>
                        <a:rPr lang="en-AU" sz="900" dirty="0"/>
                        <a:t>2019-20 Q1</a:t>
                      </a:r>
                    </a:p>
                  </a:txBody>
                  <a:tcPr marL="99060" marR="99060" anchor="ctr">
                    <a:solidFill>
                      <a:srgbClr val="0070C0"/>
                    </a:solidFill>
                  </a:tcPr>
                </a:tc>
                <a:tc>
                  <a:txBody>
                    <a:bodyPr/>
                    <a:lstStyle/>
                    <a:p>
                      <a:pPr algn="ctr"/>
                      <a:r>
                        <a:rPr lang="en-AU" sz="900" dirty="0"/>
                        <a:t>2019-20 Q2</a:t>
                      </a:r>
                    </a:p>
                  </a:txBody>
                  <a:tcPr marL="99060" marR="99060" anchor="ctr">
                    <a:solidFill>
                      <a:srgbClr val="0070C0"/>
                    </a:solidFill>
                  </a:tcPr>
                </a:tc>
                <a:tc>
                  <a:txBody>
                    <a:bodyPr/>
                    <a:lstStyle/>
                    <a:p>
                      <a:pPr algn="ctr"/>
                      <a:r>
                        <a:rPr lang="en-AU" sz="900" dirty="0"/>
                        <a:t>2019-20 Q3</a:t>
                      </a:r>
                    </a:p>
                  </a:txBody>
                  <a:tcPr marL="99060" marR="99060" anchor="ctr">
                    <a:solidFill>
                      <a:srgbClr val="0070C0"/>
                    </a:solidFill>
                  </a:tcPr>
                </a:tc>
                <a:tc>
                  <a:txBody>
                    <a:bodyPr/>
                    <a:lstStyle/>
                    <a:p>
                      <a:pPr algn="ctr"/>
                      <a:r>
                        <a:rPr lang="en-AU" sz="900" dirty="0"/>
                        <a:t>2019-20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1" dirty="0"/>
                        <a:t>2</a:t>
                      </a:r>
                    </a:p>
                  </a:txBody>
                  <a:tcPr marL="99060" marR="99060" anchor="ctr"/>
                </a:tc>
                <a:tc>
                  <a:txBody>
                    <a:bodyPr/>
                    <a:lstStyle/>
                    <a:p>
                      <a:pPr algn="ctr"/>
                      <a:r>
                        <a:rPr lang="en-AU" sz="900" b="1" dirty="0">
                          <a:solidFill>
                            <a:schemeClr val="tx1"/>
                          </a:solidFill>
                        </a:rPr>
                        <a:t>5</a:t>
                      </a:r>
                    </a:p>
                  </a:txBody>
                  <a:tcPr marL="99060" marR="99060" anchor="ctr"/>
                </a:tc>
                <a:tc>
                  <a:txBody>
                    <a:bodyPr/>
                    <a:lstStyle/>
                    <a:p>
                      <a:pPr algn="ctr"/>
                      <a:r>
                        <a:rPr lang="en-AU" sz="9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95103581"/>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dirty="0"/>
                        <a:t>2019-20 Q1</a:t>
                      </a:r>
                    </a:p>
                  </a:txBody>
                  <a:tcPr marL="99060" marR="99060" anchor="ctr">
                    <a:solidFill>
                      <a:srgbClr val="0070C0"/>
                    </a:solidFill>
                  </a:tcPr>
                </a:tc>
                <a:tc>
                  <a:txBody>
                    <a:bodyPr/>
                    <a:lstStyle/>
                    <a:p>
                      <a:pPr algn="ctr"/>
                      <a:r>
                        <a:rPr lang="en-AU" sz="900" dirty="0"/>
                        <a:t>2019-20 Q2</a:t>
                      </a:r>
                    </a:p>
                  </a:txBody>
                  <a:tcPr marL="99060" marR="99060" anchor="ctr">
                    <a:solidFill>
                      <a:srgbClr val="0070C0"/>
                    </a:solidFill>
                  </a:tcPr>
                </a:tc>
                <a:tc>
                  <a:txBody>
                    <a:bodyPr/>
                    <a:lstStyle/>
                    <a:p>
                      <a:pPr algn="ctr"/>
                      <a:r>
                        <a:rPr lang="en-AU" sz="900" dirty="0"/>
                        <a:t>2019-20 Q3</a:t>
                      </a:r>
                    </a:p>
                  </a:txBody>
                  <a:tcPr marL="99060" marR="99060" anchor="ctr">
                    <a:solidFill>
                      <a:srgbClr val="0070C0"/>
                    </a:solidFill>
                  </a:tcPr>
                </a:tc>
                <a:tc>
                  <a:txBody>
                    <a:bodyPr/>
                    <a:lstStyle/>
                    <a:p>
                      <a:pPr algn="ctr"/>
                      <a:r>
                        <a:rPr lang="en-AU" sz="900" dirty="0"/>
                        <a:t>2019-20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2852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0" dirty="0"/>
                        <a:t>0</a:t>
                      </a:r>
                    </a:p>
                  </a:txBody>
                  <a:tcPr marL="99060" marR="99060" anchor="ctr"/>
                </a:tc>
                <a:tc>
                  <a:txBody>
                    <a:bodyPr/>
                    <a:lstStyle/>
                    <a:p>
                      <a:pPr algn="ctr"/>
                      <a:r>
                        <a:rPr lang="en-AU" sz="900" b="1" dirty="0"/>
                        <a:t>0</a:t>
                      </a:r>
                    </a:p>
                  </a:txBody>
                  <a:tcPr marL="99060" marR="99060" anchor="ctr"/>
                </a:tc>
                <a:tc>
                  <a:txBody>
                    <a:bodyPr/>
                    <a:lstStyle/>
                    <a:p>
                      <a:pPr algn="ctr"/>
                      <a:r>
                        <a:rPr lang="en-AU" sz="900" b="1" dirty="0">
                          <a:solidFill>
                            <a:schemeClr val="tx1"/>
                          </a:solidFill>
                        </a:rPr>
                        <a:t>2</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dirty="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dirty="0"/>
              <a:t>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dirty="0"/>
              <a:t> Page    </a:t>
            </a:r>
            <a:fld id="{BE4ABD5F-D626-4461-ADC9-85806A61CF0E}" type="slidenum">
              <a:rPr lang="en-AU" smtClean="0"/>
              <a:pPr/>
              <a:t>14</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8002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meetings being scheduled every three months.  </a:t>
            </a:r>
          </a:p>
          <a:p>
            <a:pPr>
              <a:spcBef>
                <a:spcPts val="600"/>
              </a:spcBef>
            </a:pPr>
            <a:r>
              <a:rPr lang="en-AU" sz="900"/>
              <a:t>There were </a:t>
            </a:r>
            <a:r>
              <a:rPr lang="en-AU" sz="900" dirty="0"/>
              <a:t>two SRG meeting held by Earth Resources Regulation in Q4. </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061829"/>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784830"/>
          </a:xfrm>
          <a:prstGeom prst="rect">
            <a:avLst/>
          </a:prstGeom>
          <a:noFill/>
        </p:spPr>
        <p:txBody>
          <a:bodyPr wrap="square" rtlCol="0" anchor="t">
            <a:spAutoFit/>
          </a:bodyPr>
          <a:lstStyle/>
          <a:p>
            <a:r>
              <a:rPr lang="en-AU" sz="900" b="1" dirty="0"/>
              <a:t>Explanation for the result:  </a:t>
            </a:r>
          </a:p>
          <a:p>
            <a:endParaRPr lang="en-AU" sz="900" b="1" dirty="0"/>
          </a:p>
          <a:p>
            <a:r>
              <a:rPr lang="en-AU" sz="900" dirty="0"/>
              <a:t>Earth Resources Regulation attended 100%  of the scheduled Environmental Review Committee meetings in Q4. With COVID-19 restrictions in place all Committee meetings were moved to online platforms which worked successfully.  </a:t>
            </a:r>
            <a:endParaRPr lang="en-AU" sz="900" dirty="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8002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The scheduled Earth Resources Regulator Forum meeting was cancelled in Q4 due to COVID-19.</a:t>
            </a:r>
          </a:p>
        </p:txBody>
      </p:sp>
      <p:sp>
        <p:nvSpPr>
          <p:cNvPr id="3" name="Footer Placeholder 2"/>
          <p:cNvSpPr>
            <a:spLocks noGrp="1"/>
          </p:cNvSpPr>
          <p:nvPr>
            <p:ph type="ftr" sz="quarter" idx="11"/>
          </p:nvPr>
        </p:nvSpPr>
        <p:spPr>
          <a:xfrm>
            <a:off x="488504" y="6520259"/>
            <a:ext cx="4968552" cy="365125"/>
          </a:xfrm>
        </p:spPr>
        <p:txBody>
          <a:bodyPr/>
          <a:lstStyle/>
          <a:p>
            <a:r>
              <a:rPr lang="en-AU" dirty="0"/>
              <a:t>Earth Resources Regulation Quarterly Performance Report 2019-20 Q4</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77571" y="4687044"/>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dirty="0"/>
              <a:t> Page    </a:t>
            </a:r>
            <a:fld id="{BE4ABD5F-D626-4461-ADC9-85806A61CF0E}" type="slidenum">
              <a:rPr lang="en-AU" smtClean="0"/>
              <a:pPr/>
              <a:t>15</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381180" y="5678255"/>
            <a:ext cx="4279694" cy="784830"/>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381180" y="3768689"/>
            <a:ext cx="4176464" cy="1692771"/>
          </a:xfrm>
          <a:prstGeom prst="rect">
            <a:avLst/>
          </a:prstGeom>
          <a:noFill/>
        </p:spPr>
        <p:txBody>
          <a:bodyPr wrap="square" rtlCol="0" anchor="t">
            <a:spAutoFit/>
          </a:bodyPr>
          <a:lstStyle/>
          <a:p>
            <a:r>
              <a:rPr lang="en-AU" sz="900" b="1" dirty="0"/>
              <a:t>Explanation for the result:  </a:t>
            </a:r>
          </a:p>
          <a:p>
            <a:endParaRPr lang="en-AU" sz="900" dirty="0"/>
          </a:p>
          <a:p>
            <a:pPr>
              <a:spcAft>
                <a:spcPts val="600"/>
              </a:spcAft>
            </a:pPr>
            <a:r>
              <a:rPr lang="en-AU" sz="900" dirty="0"/>
              <a:t>There was a significant rise in complaints received in Q4, with 124 received in comparison to 18 received in Q3. Many of these complaints were relating to a single quarry in the Melbourne Metropolitan area. Complaints were related to blast vibrations, noise and concerns of operators working outside of approved hours.  With COVID-19 restrictions in place requiring people to continue to work from home, it is expected that complaint management will be a key focus for the foreseeable future.</a:t>
            </a:r>
            <a:endParaRPr lang="en-AU" sz="900" dirty="0">
              <a:cs typeface="Calibri"/>
            </a:endParaRPr>
          </a:p>
          <a:p>
            <a:pPr>
              <a:spcAft>
                <a:spcPts val="600"/>
              </a:spcAft>
            </a:pPr>
            <a:r>
              <a:rPr lang="en-AU" sz="900" dirty="0"/>
              <a:t>115 of the complaints were resolved and nine are under investigation. The average number of days to respond to a complaint was five days, the median days to respond was two.</a:t>
            </a:r>
            <a:endParaRPr lang="en-AU" sz="900" dirty="0">
              <a:cs typeface="Calibri"/>
            </a:endParaRPr>
          </a:p>
        </p:txBody>
      </p:sp>
      <p:sp>
        <p:nvSpPr>
          <p:cNvPr id="9" name="TextBox 8">
            <a:extLst>
              <a:ext uri="{FF2B5EF4-FFF2-40B4-BE49-F238E27FC236}">
                <a16:creationId xmlns:a16="http://schemas.microsoft.com/office/drawing/2014/main" id="{EADFC062-28EA-4DF3-ABBE-8CC73C15D21C}"/>
              </a:ext>
            </a:extLst>
          </p:cNvPr>
          <p:cNvSpPr txBox="1"/>
          <p:nvPr/>
        </p:nvSpPr>
        <p:spPr>
          <a:xfrm>
            <a:off x="120536" y="668440"/>
            <a:ext cx="3885143" cy="276999"/>
          </a:xfrm>
          <a:prstGeom prst="rect">
            <a:avLst/>
          </a:prstGeom>
          <a:noFill/>
        </p:spPr>
        <p:txBody>
          <a:bodyPr wrap="square" rtlCol="0">
            <a:spAutoFit/>
          </a:bodyPr>
          <a:lstStyle/>
          <a:p>
            <a:r>
              <a:rPr lang="en-AU" sz="1200" dirty="0"/>
              <a:t>Response Time to Complaints in FY 2019-20 Q4</a:t>
            </a:r>
          </a:p>
        </p:txBody>
      </p:sp>
      <p:sp>
        <p:nvSpPr>
          <p:cNvPr id="8" name="Footer Placeholder 7"/>
          <p:cNvSpPr>
            <a:spLocks noGrp="1"/>
          </p:cNvSpPr>
          <p:nvPr>
            <p:ph type="ftr" sz="quarter" idx="11"/>
          </p:nvPr>
        </p:nvSpPr>
        <p:spPr/>
        <p:txBody>
          <a:bodyPr/>
          <a:lstStyle/>
          <a:p>
            <a:r>
              <a:rPr lang="en-AU" dirty="0"/>
              <a:t>Earth Resources Regulation Quarterly Performance Report 2019-20 Q4</a:t>
            </a:r>
          </a:p>
        </p:txBody>
      </p:sp>
      <p:graphicFrame>
        <p:nvGraphicFramePr>
          <p:cNvPr id="10" name="Chart 9"/>
          <p:cNvGraphicFramePr/>
          <p:nvPr>
            <p:extLst>
              <p:ext uri="{D42A27DB-BD31-4B8C-83A1-F6EECF244321}">
                <p14:modId xmlns:p14="http://schemas.microsoft.com/office/powerpoint/2010/main" val="997218515"/>
              </p:ext>
            </p:extLst>
          </p:nvPr>
        </p:nvGraphicFramePr>
        <p:xfrm>
          <a:off x="5179392" y="1196752"/>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4076376664"/>
              </p:ext>
            </p:extLst>
          </p:nvPr>
        </p:nvGraphicFramePr>
        <p:xfrm>
          <a:off x="200472" y="945440"/>
          <a:ext cx="4824535" cy="4932550"/>
        </p:xfrm>
        <a:graphic>
          <a:graphicData uri="http://schemas.openxmlformats.org/drawingml/2006/table">
            <a:tbl>
              <a:tblPr firstRow="1" lastRow="1" bandRow="1">
                <a:tableStyleId>{7DF18680-E054-41AD-8BC1-D1AEF772440D}</a:tableStyleId>
              </a:tblPr>
              <a:tblGrid>
                <a:gridCol w="855268">
                  <a:extLst>
                    <a:ext uri="{9D8B030D-6E8A-4147-A177-3AD203B41FA5}">
                      <a16:colId xmlns:a16="http://schemas.microsoft.com/office/drawing/2014/main" val="3520152470"/>
                    </a:ext>
                  </a:extLst>
                </a:gridCol>
                <a:gridCol w="1934077">
                  <a:extLst>
                    <a:ext uri="{9D8B030D-6E8A-4147-A177-3AD203B41FA5}">
                      <a16:colId xmlns:a16="http://schemas.microsoft.com/office/drawing/2014/main" val="2443014287"/>
                    </a:ext>
                  </a:extLst>
                </a:gridCol>
                <a:gridCol w="701267">
                  <a:extLst>
                    <a:ext uri="{9D8B030D-6E8A-4147-A177-3AD203B41FA5}">
                      <a16:colId xmlns:a16="http://schemas.microsoft.com/office/drawing/2014/main" val="2632852575"/>
                    </a:ext>
                  </a:extLst>
                </a:gridCol>
                <a:gridCol w="613900">
                  <a:extLst>
                    <a:ext uri="{9D8B030D-6E8A-4147-A177-3AD203B41FA5}">
                      <a16:colId xmlns:a16="http://schemas.microsoft.com/office/drawing/2014/main" val="1243239101"/>
                    </a:ext>
                  </a:extLst>
                </a:gridCol>
                <a:gridCol w="720023">
                  <a:extLst>
                    <a:ext uri="{9D8B030D-6E8A-4147-A177-3AD203B41FA5}">
                      <a16:colId xmlns:a16="http://schemas.microsoft.com/office/drawing/2014/main" val="2777941939"/>
                    </a:ext>
                  </a:extLst>
                </a:gridCol>
              </a:tblGrid>
              <a:tr h="353212">
                <a:tc>
                  <a:txBody>
                    <a:bodyPr/>
                    <a:lstStyle/>
                    <a:p>
                      <a:pPr algn="ctr" fontAlgn="t"/>
                      <a:r>
                        <a:rPr lang="en-AU" sz="900" u="none" strike="noStrike" dirty="0">
                          <a:effectLst/>
                          <a:latin typeface="+mn-lt"/>
                        </a:rPr>
                        <a:t>Sector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dirty="0">
                          <a:effectLst/>
                          <a:latin typeface="+mn-lt"/>
                        </a:rPr>
                        <a:t>Enforcement Codes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Number of Complaints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Ave Days to respond</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Explosives Air &amp; Ground Vibration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847113499"/>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Working Hours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26610704"/>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Noise Emissions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660002377"/>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Miscellaneous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70112304"/>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Rehabilitation of Site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90326144"/>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Work without License or Consents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1572941463"/>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Drainage, Erosion &amp; Discharge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02405739"/>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Complaints Management</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582366333"/>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Authorised Activity Compliance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203193938"/>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Impacts Outside Tenement Site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34396616"/>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Dust Emissions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72185923"/>
                  </a:ext>
                </a:extLst>
              </a:tr>
              <a:tr h="270423">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Environmental Incident Notification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291082391"/>
                  </a:ext>
                </a:extLst>
              </a:tr>
              <a:tr h="270423">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Explosives Air &amp; Ground Vibration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89696173"/>
                  </a:ext>
                </a:extLst>
              </a:tr>
              <a:tr h="270423">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Noise Emissions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936331227"/>
                  </a:ext>
                </a:extLst>
              </a:tr>
              <a:tr h="270423">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Work without License or Consents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600927284"/>
                  </a:ext>
                </a:extLst>
              </a:tr>
              <a:tr h="270423">
                <a:tc>
                  <a:txBody>
                    <a:bodyPr/>
                    <a:lstStyle/>
                    <a:p>
                      <a:pPr algn="ctr" fontAlgn="b"/>
                      <a:r>
                        <a:rPr lang="en-AU" sz="900" b="0" i="0" u="none" strike="noStrike" dirty="0">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Miscellaneous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333540610"/>
                  </a:ext>
                </a:extLst>
              </a:tr>
              <a:tr h="252570">
                <a:tc>
                  <a:txBody>
                    <a:bodyPr/>
                    <a:lstStyle/>
                    <a:p>
                      <a:pPr algn="ctr" fontAlgn="b"/>
                      <a:r>
                        <a:rPr lang="en-AU" sz="900" b="0" i="0" u="none" strike="noStrike" dirty="0">
                          <a:solidFill>
                            <a:srgbClr val="000000"/>
                          </a:solidFill>
                          <a:effectLst/>
                          <a:latin typeface="Calibri" panose="020F0502020204030204" pitchFamily="34" charset="0"/>
                        </a:rPr>
                        <a:t>Grand Total</a:t>
                      </a:r>
                    </a:p>
                  </a:txBody>
                  <a:tcPr marL="9525" marR="9525" marT="9525" marB="0" anchor="ctr"/>
                </a:tc>
                <a:tc>
                  <a:txBody>
                    <a:bodyPr/>
                    <a:lstStyle/>
                    <a:p>
                      <a:pPr algn="ctr" fontAlgn="b"/>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124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200472" y="6029848"/>
            <a:ext cx="3528392" cy="338554"/>
          </a:xfrm>
          <a:prstGeom prst="rect">
            <a:avLst/>
          </a:prstGeom>
        </p:spPr>
        <p:txBody>
          <a:bodyPr wrap="square">
            <a:spAutoFit/>
          </a:bodyPr>
          <a:lstStyle/>
          <a:p>
            <a:r>
              <a:rPr lang="en-AU" sz="800" b="1" dirty="0">
                <a:solidFill>
                  <a:schemeClr val="bg1">
                    <a:lumMod val="50000"/>
                  </a:schemeClr>
                </a:solidFill>
              </a:rPr>
              <a:t>* Median Days:</a:t>
            </a:r>
            <a:r>
              <a:rPr lang="en-AU" sz="800" dirty="0">
                <a:solidFill>
                  <a:schemeClr val="bg1">
                    <a:lumMod val="50000"/>
                  </a:schemeClr>
                </a:solidFill>
              </a:rPr>
              <a:t> Arranging the days to respond in order and then selecting the one in the middle value . Median is used to minimise the impact of outliers.</a:t>
            </a:r>
          </a:p>
        </p:txBody>
      </p:sp>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dirty="0"/>
              <a:t> Page    </a:t>
            </a:r>
            <a:fld id="{BE4ABD5F-D626-4461-ADC9-85806A61CF0E}" type="slidenum">
              <a:rPr lang="en-AU" smtClean="0"/>
              <a:pPr/>
              <a:t>16</a:t>
            </a:fld>
            <a:endParaRPr lang="en-AU" dirty="0"/>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solidFill>
                  <a:schemeClr val="bg1">
                    <a:lumMod val="75000"/>
                  </a:schemeClr>
                </a:solidFill>
              </a:rPr>
              <a:t>Earth Resources Regulation Quarterly Performance Report 2019-20 Q4</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dirty="0">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dirty="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1 Spring Street</a:t>
            </a:r>
          </a:p>
          <a:p>
            <a:r>
              <a:rPr lang="en-AU" sz="1000" dirty="0">
                <a:solidFill>
                  <a:schemeClr val="bg1">
                    <a:lumMod val="50000"/>
                  </a:schemeClr>
                </a:solidFill>
                <a:latin typeface="Calibri" panose="020F0502020204030204" pitchFamily="34" charset="0"/>
                <a:cs typeface="Calibri" panose="020F0502020204030204" pitchFamily="34" charset="0"/>
              </a:rPr>
              <a:t>Melbourne VIC 3000</a:t>
            </a:r>
          </a:p>
          <a:p>
            <a:r>
              <a:rPr lang="en-AU" sz="1000" dirty="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2020</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dirty="0">
                <a:hlinkClick r:id="rId2"/>
              </a:rPr>
              <a:t>https://earthresources.vic.gov.au/legislation-and-regulations/regulator-performance-reporting/quarterly-performance-reports</a:t>
            </a:r>
            <a:endParaRPr lang="en-AU" sz="1000" dirty="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95" y="764703"/>
            <a:ext cx="8516209" cy="3700225"/>
          </a:xfrm>
        </p:spPr>
        <p:txBody>
          <a:bodyPr>
            <a:noAutofit/>
          </a:bodyPr>
          <a:lstStyle/>
          <a:p>
            <a:pPr marL="0" indent="0">
              <a:buNone/>
            </a:pPr>
            <a:r>
              <a:rPr lang="en-AU" sz="900" b="1" dirty="0"/>
              <a:t>Summary</a:t>
            </a:r>
          </a:p>
          <a:p>
            <a:pPr marL="0" indent="0">
              <a:spcBef>
                <a:spcPts val="600"/>
              </a:spcBef>
              <a:spcAft>
                <a:spcPts val="600"/>
              </a:spcAft>
              <a:buNone/>
            </a:pPr>
            <a:r>
              <a:rPr lang="en-AU" sz="900" dirty="0"/>
              <a:t>This report provides a summary of the Earth Resources Regulator’s operating performance for the fourth quarter of financial year 2019-20 (1 April to 30 June 2020).</a:t>
            </a:r>
          </a:p>
          <a:p>
            <a:pPr indent="-160338">
              <a:spcBef>
                <a:spcPts val="0"/>
              </a:spcBef>
            </a:pPr>
            <a:endParaRPr lang="en-AU" sz="900" dirty="0"/>
          </a:p>
          <a:p>
            <a:pPr marL="0" indent="0">
              <a:spcBef>
                <a:spcPts val="0"/>
              </a:spcBef>
              <a:spcAft>
                <a:spcPts val="600"/>
              </a:spcAft>
              <a:buNone/>
            </a:pPr>
            <a:r>
              <a:rPr lang="en-AU" sz="900" b="1" dirty="0"/>
              <a:t>Performance indicators in 2019-20 Q4 : </a:t>
            </a:r>
            <a:endParaRPr lang="en-AU" sz="900" dirty="0"/>
          </a:p>
          <a:p>
            <a:pPr marL="271463" lvl="1" indent="0">
              <a:spcBef>
                <a:spcPts val="0"/>
              </a:spcBef>
              <a:spcAft>
                <a:spcPts val="600"/>
              </a:spcAft>
              <a:buNone/>
            </a:pPr>
            <a:r>
              <a:rPr lang="en-AU" sz="900" b="1" dirty="0"/>
              <a:t>KPI 1</a:t>
            </a:r>
            <a:r>
              <a:rPr lang="en-AU" sz="900" b="1" baseline="30000" dirty="0"/>
              <a:t>#</a:t>
            </a:r>
            <a:r>
              <a:rPr lang="en-AU" sz="900" b="1" dirty="0"/>
              <a:t> -</a:t>
            </a:r>
            <a:r>
              <a:rPr lang="en-AU" sz="900" dirty="0"/>
              <a:t> 95% of the work plan stages for 27 quarries were assessed within the statutory time frames.</a:t>
            </a:r>
          </a:p>
          <a:p>
            <a:pPr marL="271463" lvl="1" indent="0">
              <a:spcBef>
                <a:spcPts val="0"/>
              </a:spcBef>
              <a:spcAft>
                <a:spcPts val="600"/>
              </a:spcAft>
              <a:buNone/>
            </a:pPr>
            <a:r>
              <a:rPr lang="en-AU" sz="900" b="1" dirty="0"/>
              <a:t>KPI 2</a:t>
            </a:r>
            <a:r>
              <a:rPr lang="en-AU" sz="900" b="1" baseline="30000" dirty="0"/>
              <a:t>#</a:t>
            </a:r>
            <a:r>
              <a:rPr lang="en-AU" sz="900" b="1" dirty="0"/>
              <a:t> -</a:t>
            </a:r>
            <a:r>
              <a:rPr lang="en-AU" sz="900" dirty="0"/>
              <a:t> 55 operational compliance activities were undertaken. </a:t>
            </a:r>
          </a:p>
          <a:p>
            <a:pPr marL="271463" lvl="1" indent="0">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a:t>
            </a:r>
          </a:p>
          <a:p>
            <a:pPr marL="271463" lvl="1" indent="0">
              <a:spcBef>
                <a:spcPts val="0"/>
              </a:spcBef>
              <a:spcAft>
                <a:spcPts val="600"/>
              </a:spcAft>
              <a:buNone/>
            </a:pPr>
            <a:r>
              <a:rPr lang="en-AU" sz="900" b="1" dirty="0"/>
              <a:t>KPI 4</a:t>
            </a:r>
            <a:r>
              <a:rPr lang="en-AU" sz="900" b="1" baseline="30000" dirty="0"/>
              <a:t>#</a:t>
            </a:r>
            <a:r>
              <a:rPr lang="en-AU" sz="900" b="1" dirty="0"/>
              <a:t> -</a:t>
            </a:r>
            <a:r>
              <a:rPr lang="en-AU" sz="900" dirty="0"/>
              <a:t> 100% participation in Environmental Review Committee meetings.</a:t>
            </a:r>
          </a:p>
          <a:p>
            <a:pPr marL="271463" lvl="1" indent="0">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five business days.</a:t>
            </a:r>
          </a:p>
          <a:p>
            <a:pPr marL="271463" lvl="1" indent="0">
              <a:spcBef>
                <a:spcPts val="0"/>
              </a:spcBef>
              <a:spcAft>
                <a:spcPts val="600"/>
              </a:spcAft>
              <a:buNone/>
            </a:pPr>
            <a:r>
              <a:rPr lang="en-AU" sz="900" baseline="30000" dirty="0"/>
              <a:t># - Explained in the next slide</a:t>
            </a: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Administrative updates by notification</a:t>
            </a:r>
          </a:p>
          <a:p>
            <a:pPr marL="442913" lvl="1" indent="-171450">
              <a:spcBef>
                <a:spcPts val="0"/>
              </a:spcBef>
              <a:spcAft>
                <a:spcPts val="600"/>
              </a:spcAft>
              <a:buFont typeface="Arial" panose="020B0604020202020204" pitchFamily="34" charset="0"/>
              <a:buChar char="•"/>
            </a:pPr>
            <a:r>
              <a:rPr lang="en-AU" sz="900" dirty="0"/>
              <a:t>Four extractive </a:t>
            </a:r>
            <a:r>
              <a:rPr lang="en-AU" sz="900"/>
              <a:t>and one </a:t>
            </a:r>
            <a:r>
              <a:rPr lang="en-AU" sz="900" dirty="0"/>
              <a:t>mining industry administrative changes (notifications) were acknowledged during the period.</a:t>
            </a: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Petroleum Operation Plans</a:t>
            </a:r>
          </a:p>
          <a:p>
            <a:pPr marL="442913" lvl="1" indent="-171450">
              <a:spcBef>
                <a:spcPts val="0"/>
              </a:spcBef>
              <a:spcAft>
                <a:spcPts val="600"/>
              </a:spcAft>
              <a:buFont typeface="Arial" panose="020B0604020202020204" pitchFamily="34" charset="0"/>
              <a:buChar char="•"/>
            </a:pPr>
            <a:r>
              <a:rPr lang="en-AU" sz="900" dirty="0"/>
              <a:t>Eight petroleum operation plan stages were assessed from seven unique operation plan submission. These submission were for existing operations exempt from the moratorium on onshore conventional gas (e.g. underground storage). </a:t>
            </a:r>
          </a:p>
          <a:p>
            <a:pPr marL="442913" lvl="1" indent="-171450">
              <a:spcBef>
                <a:spcPts val="0"/>
              </a:spcBef>
              <a:spcAft>
                <a:spcPts val="600"/>
              </a:spcAft>
              <a:buFont typeface="Arial" panose="020B0604020202020204" pitchFamily="34" charset="0"/>
              <a:buChar char="•"/>
            </a:pPr>
            <a:r>
              <a:rPr lang="en-AU" sz="900" dirty="0"/>
              <a:t>Three petroleum operation plans were accepted in the quarter.</a:t>
            </a:r>
          </a:p>
          <a:p>
            <a:pPr marL="271463" lvl="1" indent="0">
              <a:spcBef>
                <a:spcPts val="0"/>
              </a:spcBef>
              <a:spcAft>
                <a:spcPts val="600"/>
              </a:spcAft>
              <a:buNone/>
            </a:pPr>
            <a:endParaRPr lang="en-AU" sz="900" dirty="0"/>
          </a:p>
          <a:p>
            <a:pPr marL="0" indent="0">
              <a:buNone/>
            </a:pPr>
            <a:endParaRPr lang="en-AU" sz="900" dirty="0">
              <a:solidFill>
                <a:schemeClr val="bg1">
                  <a:lumMod val="50000"/>
                </a:schemeClr>
              </a:solidFill>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dirty="0">
                <a:solidFill>
                  <a:schemeClr val="bg1"/>
                </a:solidFill>
              </a:rPr>
              <a:t>Earth Resources Regulation KPI Summary 2019-20 Quarter 4</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694895" y="4864075"/>
            <a:ext cx="845383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dirty="0"/>
              <a:t>Key Performance Indicator Reporting</a:t>
            </a:r>
            <a:endParaRPr lang="en-AU" sz="9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and ensuring that authority holders rehabilitate their sites. We are committed to being an effective regulator. </a:t>
            </a:r>
          </a:p>
          <a:p>
            <a:pPr marL="0" indent="0">
              <a:buNone/>
            </a:pPr>
            <a:endParaRPr lang="en-AU" sz="900" dirty="0"/>
          </a:p>
          <a:p>
            <a:pPr marL="0" indent="0">
              <a:buNone/>
            </a:pPr>
            <a:r>
              <a:rPr lang="en-AU" sz="9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dirty="0"/>
              <a:t>Earth Resources Regulation Quarterly Performance Report 2019-20 Q4</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dirty="0">
                <a:solidFill>
                  <a:schemeClr val="bg1"/>
                </a:solidFill>
              </a:rPr>
              <a:t>Key Performance Indicators 2019-20 Quarter 4</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1546563545"/>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extractive work plan stages assessed within statutory time frames.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dirty="0">
                        <a:effectLst/>
                        <a:latin typeface="+mn-lt"/>
                      </a:endParaRPr>
                    </a:p>
                    <a:p>
                      <a:pPr algn="l" fontAlgn="ctr"/>
                      <a:r>
                        <a:rPr lang="en-AU" sz="900" u="none" strike="noStrike" kern="1200" dirty="0">
                          <a:solidFill>
                            <a:schemeClr val="dk1"/>
                          </a:solidFill>
                          <a:effectLst/>
                          <a:latin typeface="+mn-lt"/>
                          <a:ea typeface="+mn-ea"/>
                          <a:cs typeface="+mn-cs"/>
                        </a:rPr>
                        <a:t>Percentage</a:t>
                      </a:r>
                      <a:r>
                        <a:rPr lang="en-AU" sz="900" u="none" strike="noStrike" dirty="0">
                          <a:effectLst/>
                          <a:latin typeface="+mn-lt"/>
                        </a:rPr>
                        <a:t> of mineral licence applications and mineral work plan stages assessed within statutory time frames.</a:t>
                      </a:r>
                    </a:p>
                    <a:p>
                      <a:pPr algn="l" fontAlgn="ctr"/>
                      <a:endParaRPr lang="en-AU" sz="900" u="none" strike="noStrike" dirty="0">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62%</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81%</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variations assessed within Client Service Standard time frames where a statutory time frame does not exist.</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76%</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91%</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activities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75</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55</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143</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reportable events that are responded to per quarter.</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dirty="0">
                          <a:solidFill>
                            <a:schemeClr val="tx1"/>
                          </a:solidFill>
                          <a:effectLst/>
                          <a:latin typeface="+mn-lt"/>
                        </a:rPr>
                        <a:t>5</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dirty="0">
                          <a:solidFill>
                            <a:schemeClr val="tx1"/>
                          </a:solidFill>
                          <a:effectLst/>
                          <a:latin typeface="+mn-lt"/>
                        </a:rPr>
                        <a:t>2</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cs typeface="Arial" panose="020B0604020202020204" pitchFamily="34" charset="0"/>
                        </a:rPr>
                        <a:t>5</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cs typeface="Arial" panose="020B0604020202020204" pitchFamily="34" charset="0"/>
                        </a:rPr>
                        <a:t>1</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dirty="0"/>
              <a:t>Earth Resources Regulation Quarterly Performance Report 2019-20 Q4</a:t>
            </a:r>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dirty="0">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1542656530"/>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Unique WP </a:t>
                      </a:r>
                    </a:p>
                    <a:p>
                      <a:pPr algn="ctr"/>
                      <a:r>
                        <a:rPr lang="en-AU" sz="900" dirty="0">
                          <a:latin typeface="+mn-lt"/>
                        </a:rPr>
                        <a:t>under assessment</a:t>
                      </a:r>
                    </a:p>
                  </a:txBody>
                  <a:tcPr marL="99060" marR="99060" anchor="ctr">
                    <a:solidFill>
                      <a:srgbClr val="002060"/>
                    </a:solidFill>
                  </a:tcPr>
                </a:tc>
                <a:tc>
                  <a:txBody>
                    <a:bodyPr/>
                    <a:lstStyle/>
                    <a:p>
                      <a:pPr algn="ctr"/>
                      <a:r>
                        <a:rPr lang="en-AU" sz="900" dirty="0">
                          <a:latin typeface="+mn-lt"/>
                        </a:rPr>
                        <a:t>Stage STF</a:t>
                      </a:r>
                    </a:p>
                    <a:p>
                      <a:pPr algn="ctr"/>
                      <a:r>
                        <a:rPr lang="en-AU" sz="900" dirty="0">
                          <a:latin typeface="+mn-lt"/>
                        </a:rPr>
                        <a:t>(Target Days)</a:t>
                      </a:r>
                    </a:p>
                  </a:txBody>
                  <a:tcPr marL="99060" marR="99060" anchor="ctr">
                    <a:solidFill>
                      <a:srgbClr val="002060"/>
                    </a:solidFill>
                  </a:tcPr>
                </a:tc>
                <a:tc>
                  <a:txBody>
                    <a:bodyPr/>
                    <a:lstStyle/>
                    <a:p>
                      <a:pPr algn="ctr"/>
                      <a:r>
                        <a:rPr lang="en-AU" sz="900" dirty="0">
                          <a:latin typeface="+mn-lt"/>
                        </a:rPr>
                        <a:t>Stages</a:t>
                      </a:r>
                      <a:r>
                        <a:rPr lang="en-AU" sz="900" baseline="0" dirty="0">
                          <a:latin typeface="+mn-lt"/>
                        </a:rPr>
                        <a:t> </a:t>
                      </a:r>
                      <a:r>
                        <a:rPr lang="en-AU" sz="900" dirty="0">
                          <a:latin typeface="+mn-lt"/>
                        </a:rPr>
                        <a:t>Over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Stages Within</a:t>
                      </a:r>
                    </a:p>
                    <a:p>
                      <a:pPr algn="ctr"/>
                      <a:r>
                        <a:rPr lang="en-AU" sz="900" dirty="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a:t>
                      </a:r>
                    </a:p>
                    <a:p>
                      <a:pPr algn="ctr"/>
                      <a:r>
                        <a:rPr lang="en-AU" sz="900" dirty="0">
                          <a:latin typeface="+mn-lt"/>
                        </a:rPr>
                        <a:t>(Within STF/Total)</a:t>
                      </a:r>
                      <a:endParaRPr lang="en-AU" sz="9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Q4</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27</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39</a:t>
                      </a:r>
                    </a:p>
                  </a:txBody>
                  <a:tcPr marL="9525" marR="9525" marT="9525" marB="0" anchor="ctr"/>
                </a:tc>
                <a:tc>
                  <a:txBody>
                    <a:bodyPr/>
                    <a:lstStyle/>
                    <a:p>
                      <a:pPr algn="ctr" fontAlgn="b"/>
                      <a:r>
                        <a:rPr lang="en-AU" sz="900" b="0" i="0" u="none" strike="noStrike" dirty="0">
                          <a:solidFill>
                            <a:srgbClr val="000000"/>
                          </a:solidFill>
                          <a:effectLst/>
                          <a:latin typeface="+mn-lt"/>
                        </a:rPr>
                        <a:t>41</a:t>
                      </a:r>
                    </a:p>
                  </a:txBody>
                  <a:tcPr marL="9525" marR="9525" marT="9525" marB="0" anchor="ctr"/>
                </a:tc>
                <a:tc>
                  <a:txBody>
                    <a:bodyPr/>
                    <a:lstStyle/>
                    <a:p>
                      <a:pPr algn="ctr" fontAlgn="b"/>
                      <a:r>
                        <a:rPr lang="en-AU" sz="900" b="0" i="0" u="none" strike="noStrike" dirty="0">
                          <a:solidFill>
                            <a:srgbClr val="000000"/>
                          </a:solidFill>
                          <a:effectLst/>
                          <a:latin typeface="+mn-lt"/>
                        </a:rPr>
                        <a:t>95%</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Q3</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20</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dirty="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291686" y="2812929"/>
            <a:ext cx="3781089" cy="1908215"/>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This performance indicator for extractive industry work authority work plans measures whether the work plan stages were assessed within the statutory time frames.</a:t>
            </a:r>
          </a:p>
          <a:p>
            <a:pPr>
              <a:spcAft>
                <a:spcPts val="600"/>
              </a:spcAft>
            </a:pPr>
            <a:br>
              <a:rPr lang="en-AU" sz="900" dirty="0">
                <a:solidFill>
                  <a:srgbClr val="C00000"/>
                </a:solidFill>
              </a:rPr>
            </a:br>
            <a:r>
              <a:rPr lang="en-AU" sz="900" dirty="0"/>
              <a:t>In Q4 41 extractive work plan stages were assessed for 27 unique work plans, of which 95% were assessed within the statutory time frame. Two work plan stages required more time than the statutory timeframe allowed to assessed due to the complex nature of the work plan variation. </a:t>
            </a:r>
          </a:p>
          <a:p>
            <a:pPr>
              <a:spcAft>
                <a:spcPts val="600"/>
              </a:spcAft>
            </a:pPr>
            <a:r>
              <a:rPr lang="en-AU" sz="900" dirty="0"/>
              <a:t>Nine work plans were approved in the quarter. Six work plan were statutorily endorsed and returned to client to proceed with planning approval.</a:t>
            </a:r>
          </a:p>
        </p:txBody>
      </p:sp>
      <p:sp>
        <p:nvSpPr>
          <p:cNvPr id="10" name="TextBox 9">
            <a:extLst>
              <a:ext uri="{FF2B5EF4-FFF2-40B4-BE49-F238E27FC236}">
                <a16:creationId xmlns:a16="http://schemas.microsoft.com/office/drawing/2014/main" id="{C741BD5D-99F0-4DC8-880A-2BBA7BF38E71}"/>
              </a:ext>
            </a:extLst>
          </p:cNvPr>
          <p:cNvSpPr txBox="1"/>
          <p:nvPr/>
        </p:nvSpPr>
        <p:spPr>
          <a:xfrm>
            <a:off x="5291687" y="4797152"/>
            <a:ext cx="3781088" cy="923330"/>
          </a:xfrm>
          <a:prstGeom prst="rect">
            <a:avLst/>
          </a:prstGeom>
          <a:noFill/>
        </p:spPr>
        <p:txBody>
          <a:bodyPr wrap="square" rtlCol="0">
            <a:spAutoFit/>
          </a:bodyPr>
          <a:lstStyle/>
          <a:p>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dirty="0"/>
              <a:t> Page    </a:t>
            </a:r>
            <a:fld id="{BE4ABD5F-D626-4461-ADC9-85806A61CF0E}" type="slidenum">
              <a:rPr lang="en-AU" smtClean="0"/>
              <a:pPr/>
              <a:t>4</a:t>
            </a:fld>
            <a:endParaRPr lang="en-AU" dirty="0"/>
          </a:p>
        </p:txBody>
      </p:sp>
      <p:sp>
        <p:nvSpPr>
          <p:cNvPr id="3" name="Footer Placeholder 2"/>
          <p:cNvSpPr>
            <a:spLocks noGrp="1"/>
          </p:cNvSpPr>
          <p:nvPr>
            <p:ph type="ftr" sz="quarter" idx="11"/>
          </p:nvPr>
        </p:nvSpPr>
        <p:spPr/>
        <p:txBody>
          <a:bodyPr/>
          <a:lstStyle/>
          <a:p>
            <a:r>
              <a:rPr lang="en-AU" dirty="0"/>
              <a:t>Earth Resources Regulation Quarterly Performance Report 2019-20 Q4</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595350679"/>
              </p:ext>
            </p:extLst>
          </p:nvPr>
        </p:nvGraphicFramePr>
        <p:xfrm>
          <a:off x="628120" y="4838299"/>
          <a:ext cx="3634748" cy="1072055"/>
        </p:xfrm>
        <a:graphic>
          <a:graphicData uri="http://schemas.openxmlformats.org/drawingml/2006/table">
            <a:tbl>
              <a:tblPr firstRow="1" bandRow="1">
                <a:tableStyleId>{7DF18680-E054-41AD-8BC1-D1AEF772440D}</a:tableStyleId>
              </a:tblPr>
              <a:tblGrid>
                <a:gridCol w="894992">
                  <a:extLst>
                    <a:ext uri="{9D8B030D-6E8A-4147-A177-3AD203B41FA5}">
                      <a16:colId xmlns:a16="http://schemas.microsoft.com/office/drawing/2014/main" val="20000"/>
                    </a:ext>
                  </a:extLst>
                </a:gridCol>
                <a:gridCol w="1747132">
                  <a:extLst>
                    <a:ext uri="{9D8B030D-6E8A-4147-A177-3AD203B41FA5}">
                      <a16:colId xmlns:a16="http://schemas.microsoft.com/office/drawing/2014/main" val="20001"/>
                    </a:ext>
                  </a:extLst>
                </a:gridCol>
                <a:gridCol w="992624">
                  <a:extLst>
                    <a:ext uri="{9D8B030D-6E8A-4147-A177-3AD203B41FA5}">
                      <a16:colId xmlns:a16="http://schemas.microsoft.com/office/drawing/2014/main" val="20002"/>
                    </a:ext>
                  </a:extLst>
                </a:gridCol>
              </a:tblGrid>
              <a:tr h="390901">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Approved</a:t>
                      </a:r>
                      <a:endParaRPr lang="en-AU" sz="900" dirty="0">
                        <a:latin typeface="+mn-lt"/>
                      </a:endParaRPr>
                    </a:p>
                  </a:txBody>
                  <a:tcPr marL="99060" marR="99060" anchor="ctr">
                    <a:solidFill>
                      <a:srgbClr val="002060"/>
                    </a:solidFill>
                  </a:tcPr>
                </a:tc>
                <a:extLst>
                  <a:ext uri="{0D108BD9-81ED-4DB2-BD59-A6C34878D82A}">
                    <a16:rowId xmlns:a16="http://schemas.microsoft.com/office/drawing/2014/main" val="10000"/>
                  </a:ext>
                </a:extLst>
              </a:tr>
              <a:tr h="340577">
                <a:tc>
                  <a:txBody>
                    <a:bodyPr/>
                    <a:lstStyle/>
                    <a:p>
                      <a:pPr algn="ctr" rtl="0" fontAlgn="ctr"/>
                      <a:r>
                        <a:rPr lang="en-AU" sz="900" u="none" strike="noStrike" dirty="0">
                          <a:effectLst/>
                        </a:rPr>
                        <a:t>FY 2019-20 Q4</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904456443"/>
                  </a:ext>
                </a:extLst>
              </a:tr>
              <a:tr h="340577">
                <a:tc>
                  <a:txBody>
                    <a:bodyPr/>
                    <a:lstStyle/>
                    <a:p>
                      <a:pPr algn="ctr" rtl="0" fontAlgn="ctr"/>
                      <a:r>
                        <a:rPr lang="en-AU" sz="900" u="none" strike="noStrike" dirty="0">
                          <a:effectLst/>
                        </a:rPr>
                        <a:t>FY 2019-20 Q3</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dirty="0"/>
              <a:t>Work Authority finalised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4007812707"/>
              </p:ext>
            </p:extLst>
          </p:nvPr>
        </p:nvGraphicFramePr>
        <p:xfrm>
          <a:off x="648640" y="3197389"/>
          <a:ext cx="3624488" cy="1042853"/>
        </p:xfrm>
        <a:graphic>
          <a:graphicData uri="http://schemas.openxmlformats.org/drawingml/2006/table">
            <a:tbl>
              <a:tblPr firstRow="1" bandRow="1">
                <a:tableStyleId>{7DF18680-E054-41AD-8BC1-D1AEF772440D}</a:tableStyleId>
              </a:tblPr>
              <a:tblGrid>
                <a:gridCol w="903671">
                  <a:extLst>
                    <a:ext uri="{9D8B030D-6E8A-4147-A177-3AD203B41FA5}">
                      <a16:colId xmlns:a16="http://schemas.microsoft.com/office/drawing/2014/main" val="20000"/>
                    </a:ext>
                  </a:extLst>
                </a:gridCol>
                <a:gridCol w="1763944">
                  <a:extLst>
                    <a:ext uri="{9D8B030D-6E8A-4147-A177-3AD203B41FA5}">
                      <a16:colId xmlns:a16="http://schemas.microsoft.com/office/drawing/2014/main" val="20001"/>
                    </a:ext>
                  </a:extLst>
                </a:gridCol>
                <a:gridCol w="956873">
                  <a:extLst>
                    <a:ext uri="{9D8B030D-6E8A-4147-A177-3AD203B41FA5}">
                      <a16:colId xmlns:a16="http://schemas.microsoft.com/office/drawing/2014/main" val="2951049663"/>
                    </a:ext>
                  </a:extLst>
                </a:gridCol>
              </a:tblGrid>
              <a:tr h="380689">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Q4</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extLst>
                  <a:ext uri="{0D108BD9-81ED-4DB2-BD59-A6C34878D82A}">
                    <a16:rowId xmlns:a16="http://schemas.microsoft.com/office/drawing/2014/main" val="1418607786"/>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Q3</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20" y="2903704"/>
            <a:ext cx="3634748" cy="276999"/>
          </a:xfrm>
          <a:prstGeom prst="rect">
            <a:avLst/>
          </a:prstGeom>
          <a:noFill/>
        </p:spPr>
        <p:txBody>
          <a:bodyPr wrap="square" rtlCol="0">
            <a:spAutoFit/>
          </a:bodyPr>
          <a:lstStyle/>
          <a:p>
            <a:r>
              <a:rPr lang="en-AU" sz="1200" dirty="0"/>
              <a:t>Extractive work plans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dirty="0">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3354026341"/>
              </p:ext>
            </p:extLst>
          </p:nvPr>
        </p:nvGraphicFramePr>
        <p:xfrm>
          <a:off x="313590" y="2672423"/>
          <a:ext cx="6364405" cy="1652024"/>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07384">
                <a:tc>
                  <a:txBody>
                    <a:bodyPr/>
                    <a:lstStyle/>
                    <a:p>
                      <a:pPr algn="ctr"/>
                      <a:r>
                        <a:rPr lang="en-AU" sz="900" dirty="0"/>
                        <a:t>Quarter</a:t>
                      </a:r>
                    </a:p>
                  </a:txBody>
                  <a:tcPr marL="99060" marR="99060" anchor="ctr">
                    <a:solidFill>
                      <a:srgbClr val="0070C0"/>
                    </a:solidFill>
                  </a:tcPr>
                </a:tc>
                <a:tc>
                  <a:txBody>
                    <a:bodyPr/>
                    <a:lstStyle/>
                    <a:p>
                      <a:pPr algn="ctr"/>
                      <a:r>
                        <a:rPr lang="en-AU" sz="900" dirty="0"/>
                        <a:t>Licence Type</a:t>
                      </a:r>
                    </a:p>
                  </a:txBody>
                  <a:tcPr marL="99060" marR="99060" anchor="ctr">
                    <a:solidFill>
                      <a:srgbClr val="0070C0"/>
                    </a:solidFill>
                  </a:tcPr>
                </a:tc>
                <a:tc>
                  <a:txBody>
                    <a:bodyPr/>
                    <a:lstStyle/>
                    <a:p>
                      <a:pPr algn="ctr"/>
                      <a:r>
                        <a:rPr lang="en-AU" sz="900" dirty="0"/>
                        <a:t>STF</a:t>
                      </a:r>
                    </a:p>
                    <a:p>
                      <a:pPr algn="ctr"/>
                      <a:r>
                        <a:rPr lang="en-AU" sz="800" dirty="0"/>
                        <a:t>(Target Days)</a:t>
                      </a:r>
                    </a:p>
                  </a:txBody>
                  <a:tcPr marL="99060" marR="99060" anchor="ctr">
                    <a:solidFill>
                      <a:srgbClr val="0070C0"/>
                    </a:solidFill>
                  </a:tcPr>
                </a:tc>
                <a:tc>
                  <a:txBody>
                    <a:bodyPr/>
                    <a:lstStyle/>
                    <a:p>
                      <a:pPr algn="ctr"/>
                      <a:r>
                        <a:rPr lang="en-AU" sz="900" dirty="0"/>
                        <a:t>Over</a:t>
                      </a:r>
                    </a:p>
                    <a:p>
                      <a:pPr algn="ctr"/>
                      <a:r>
                        <a:rPr lang="en-AU" sz="900" dirty="0"/>
                        <a:t> STF</a:t>
                      </a:r>
                    </a:p>
                  </a:txBody>
                  <a:tcPr marL="99060" marR="99060" anchor="ctr">
                    <a:solidFill>
                      <a:srgbClr val="0070C0"/>
                    </a:solidFill>
                  </a:tcPr>
                </a:tc>
                <a:tc>
                  <a:txBody>
                    <a:bodyPr/>
                    <a:lstStyle/>
                    <a:p>
                      <a:pPr algn="ctr"/>
                      <a:r>
                        <a:rPr lang="en-AU" sz="900" dirty="0"/>
                        <a:t>Within </a:t>
                      </a:r>
                    </a:p>
                    <a:p>
                      <a:pPr algn="ctr"/>
                      <a:r>
                        <a:rPr lang="en-AU" sz="900" dirty="0"/>
                        <a:t>STF</a:t>
                      </a:r>
                    </a:p>
                  </a:txBody>
                  <a:tcPr marL="99060" marR="99060" anchor="ctr">
                    <a:solidFill>
                      <a:srgbClr val="0070C0"/>
                    </a:solidFill>
                  </a:tcP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solidFill>
                      <a:srgbClr val="0070C0"/>
                    </a:solidFill>
                  </a:tcPr>
                </a:tc>
                <a:tc>
                  <a:txBody>
                    <a:bodyPr/>
                    <a:lstStyle/>
                    <a:p>
                      <a:pPr algn="ctr"/>
                      <a:r>
                        <a:rPr lang="en-AU" sz="900" dirty="0"/>
                        <a:t>% Within </a:t>
                      </a:r>
                      <a:r>
                        <a:rPr lang="en-AU" sz="800" dirty="0"/>
                        <a:t>STF/Total</a:t>
                      </a:r>
                      <a:endParaRPr lang="en-AU" sz="8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rPr>
                        <a:t>FY 2019-20 Q4</a:t>
                      </a:r>
                    </a:p>
                  </a:txBody>
                  <a:tcPr marL="9525" marR="9525" marT="9525" marB="0" anchor="ctr">
                    <a:solidFill>
                      <a:schemeClr val="accent5"/>
                    </a:solidFill>
                  </a:tcPr>
                </a:tc>
                <a:tc>
                  <a:txBody>
                    <a:bodyPr/>
                    <a:lstStyle/>
                    <a:p>
                      <a:pPr algn="l" fontAlgn="b"/>
                      <a:r>
                        <a:rPr lang="en-AU" sz="900" u="none" strike="noStrike" kern="1200" dirty="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dirty="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dirty="0">
                          <a:solidFill>
                            <a:schemeClr val="dk1"/>
                          </a:solidFill>
                          <a:effectLst/>
                          <a:latin typeface="+mn-lt"/>
                          <a:ea typeface="+mn-ea"/>
                          <a:cs typeface="+mn-cs"/>
                        </a:rPr>
                        <a:t>Retention Licence</a:t>
                      </a:r>
                    </a:p>
                  </a:txBody>
                  <a:tcPr marL="90000" marR="9525" marT="9525" marB="0" anchor="ct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2870009018"/>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15</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20%</a:t>
                      </a:r>
                    </a:p>
                  </a:txBody>
                  <a:tcPr marL="9525" marR="9525" marT="9525" marB="0" anchor="ctr">
                    <a:solidFill>
                      <a:schemeClr val="accent5"/>
                    </a:solidFill>
                  </a:tcPr>
                </a:tc>
                <a:extLst>
                  <a:ext uri="{0D108BD9-81ED-4DB2-BD59-A6C34878D82A}">
                    <a16:rowId xmlns:a16="http://schemas.microsoft.com/office/drawing/2014/main" val="2192612681"/>
                  </a:ext>
                </a:extLst>
              </a:tr>
              <a:tr h="18375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kern="1200" dirty="0">
                          <a:solidFill>
                            <a:schemeClr val="tx1"/>
                          </a:solidFill>
                          <a:effectLst/>
                          <a:latin typeface="+mn-lt"/>
                          <a:ea typeface="+mn-ea"/>
                          <a:cs typeface="+mn-cs"/>
                        </a:rPr>
                        <a:t>FY 2019-20 Q3</a:t>
                      </a:r>
                    </a:p>
                  </a:txBody>
                  <a:tcPr marL="9525" marR="9525" marT="9525" marB="0" anchor="ctr">
                    <a:solidFill>
                      <a:schemeClr val="accent5"/>
                    </a:solidFill>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90000" marR="9525" marT="9525" marB="0" anchor="ctr">
                    <a:solidFill>
                      <a:schemeClr val="accent1">
                        <a:lumMod val="20000"/>
                        <a:lumOff val="80000"/>
                      </a:schemeClr>
                    </a:solidFill>
                  </a:tcP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solidFill>
                      <a:schemeClr val="accent1">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2</a:t>
                      </a:r>
                    </a:p>
                  </a:txBody>
                  <a:tcPr marL="9525" marR="9525" marT="9525" marB="0" anchor="ctr">
                    <a:solidFill>
                      <a:schemeClr val="accent1">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90000" marR="9525" marT="9525" marB="0" anchor="ctr">
                    <a:solidFill>
                      <a:schemeClr val="accent5">
                        <a:lumMod val="20000"/>
                        <a:lumOff val="80000"/>
                      </a:schemeClr>
                    </a:solidFill>
                  </a:tcP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33%</a:t>
                      </a:r>
                    </a:p>
                  </a:txBody>
                  <a:tcPr marL="9525" marR="9525" marT="9525" marB="0" anchor="ctr">
                    <a:solidFill>
                      <a:schemeClr val="accent5">
                        <a:lumMod val="20000"/>
                        <a:lumOff val="80000"/>
                      </a:schemeClr>
                    </a:solidFill>
                  </a:tcPr>
                </a:tc>
                <a:extLst>
                  <a:ext uri="{0D108BD9-81ED-4DB2-BD59-A6C34878D82A}">
                    <a16:rowId xmlns:a16="http://schemas.microsoft.com/office/drawing/2014/main" val="4043402162"/>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0000" marR="9525" marT="9525" marB="0" anchor="ctr">
                    <a:solidFill>
                      <a:schemeClr val="accent5"/>
                    </a:solidFill>
                  </a:tcPr>
                </a:tc>
                <a:tc>
                  <a:txBody>
                    <a:bodyPr/>
                    <a:lstStyle/>
                    <a:p>
                      <a:pPr algn="ctr" fontAlgn="b"/>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5</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20%</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dirty="0"/>
              <a:t> Page    </a:t>
            </a:r>
            <a:fld id="{BE4ABD5F-D626-4461-ADC9-85806A61CF0E}" type="slidenum">
              <a:rPr lang="en-AU" smtClean="0"/>
              <a:pPr/>
              <a:t>5</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581821"/>
            <a:ext cx="2707370" cy="1692771"/>
          </a:xfrm>
          <a:prstGeom prst="rect">
            <a:avLst/>
          </a:prstGeom>
          <a:noFill/>
        </p:spPr>
        <p:txBody>
          <a:bodyPr wrap="square" rtlCol="0" anchor="t">
            <a:spAutoFit/>
          </a:bodyPr>
          <a:lstStyle/>
          <a:p>
            <a:r>
              <a:rPr lang="en-AU" sz="900" b="1" dirty="0"/>
              <a:t>Explanation for the result: </a:t>
            </a:r>
            <a:endParaRPr lang="en-AU" sz="900" dirty="0"/>
          </a:p>
          <a:p>
            <a:endParaRPr lang="en-AU" sz="900" dirty="0"/>
          </a:p>
          <a:p>
            <a:r>
              <a:rPr lang="en-AU" sz="900" dirty="0"/>
              <a:t>This table is an expanded subset of the table (1) above and it details performance of the regulator in assessing mineral licence applications.</a:t>
            </a:r>
          </a:p>
          <a:p>
            <a:endParaRPr lang="en-AU" sz="900" dirty="0"/>
          </a:p>
          <a:p>
            <a:pPr>
              <a:spcAft>
                <a:spcPts val="600"/>
              </a:spcAft>
            </a:pPr>
            <a:r>
              <a:rPr lang="en-AU" sz="900" dirty="0"/>
              <a:t>In Q4 three out of fifteen applications were granted within the statutory time frame. Some applications required referrals for expert advice, in addition to significant increase in application submission rate.</a:t>
            </a:r>
            <a:endParaRPr lang="en-AU" sz="900" dirty="0">
              <a:solidFill>
                <a:srgbClr val="FF0000"/>
              </a:solidFill>
            </a:endParaRPr>
          </a:p>
          <a:p>
            <a:pPr>
              <a:spcAft>
                <a:spcPts val="600"/>
              </a:spcAft>
            </a:pPr>
            <a:endParaRPr lang="en-AU" sz="900" dirty="0">
              <a:solidFill>
                <a:srgbClr val="000000"/>
              </a:solidFill>
              <a:cs typeface="Calibri"/>
            </a:endParaRPr>
          </a:p>
        </p:txBody>
      </p:sp>
      <p:sp>
        <p:nvSpPr>
          <p:cNvPr id="7" name="Footer Placeholder 6"/>
          <p:cNvSpPr>
            <a:spLocks noGrp="1"/>
          </p:cNvSpPr>
          <p:nvPr>
            <p:ph type="ftr" sz="quarter" idx="11"/>
          </p:nvPr>
        </p:nvSpPr>
        <p:spPr/>
        <p:txBody>
          <a:bodyPr/>
          <a:lstStyle/>
          <a:p>
            <a:r>
              <a:rPr lang="en-AU" dirty="0"/>
              <a:t>Earth Resources Regulation Quarterly Performance Report 2019-20 Q4</a:t>
            </a:r>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397719"/>
            <a:ext cx="5775080" cy="276999"/>
          </a:xfrm>
          <a:prstGeom prst="rect">
            <a:avLst/>
          </a:prstGeom>
          <a:noFill/>
        </p:spPr>
        <p:txBody>
          <a:bodyPr wrap="square" rtlCol="0">
            <a:spAutoFit/>
          </a:bodyPr>
          <a:lstStyle/>
          <a:p>
            <a:r>
              <a:rPr lang="en-AU" sz="1200" dirty="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3539355390"/>
              </p:ext>
            </p:extLst>
          </p:nvPr>
        </p:nvGraphicFramePr>
        <p:xfrm>
          <a:off x="318052" y="4773221"/>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532354">
                <a:tc>
                  <a:txBody>
                    <a:bodyPr/>
                    <a:lstStyle/>
                    <a:p>
                      <a:pPr algn="ctr"/>
                      <a:r>
                        <a:rPr lang="en-AU" sz="900" dirty="0"/>
                        <a:t>Quarter</a:t>
                      </a:r>
                    </a:p>
                  </a:txBody>
                  <a:tcPr marL="99060" marR="99060" anchor="ctr">
                    <a:solidFill>
                      <a:srgbClr val="0070C0"/>
                    </a:solidFill>
                  </a:tcPr>
                </a:tc>
                <a:tc>
                  <a:txBody>
                    <a:bodyPr/>
                    <a:lstStyle/>
                    <a:p>
                      <a:pPr algn="ctr"/>
                      <a:r>
                        <a:rPr lang="en-AU" sz="900" dirty="0"/>
                        <a:t>Work Plan Type</a:t>
                      </a:r>
                    </a:p>
                  </a:txBody>
                  <a:tcPr marL="99060" marR="99060" anchor="ctr">
                    <a:solidFill>
                      <a:srgbClr val="0070C0"/>
                    </a:solidFill>
                  </a:tcPr>
                </a:tc>
                <a:tc>
                  <a:txBody>
                    <a:bodyPr/>
                    <a:lstStyle/>
                    <a:p>
                      <a:pPr algn="ctr"/>
                      <a:r>
                        <a:rPr lang="en-AU" sz="900" dirty="0"/>
                        <a:t>WP</a:t>
                      </a:r>
                    </a:p>
                    <a:p>
                      <a:pPr algn="ctr"/>
                      <a:r>
                        <a:rPr lang="en-AU" sz="900" dirty="0"/>
                        <a:t>Approved</a:t>
                      </a:r>
                    </a:p>
                  </a:txBody>
                  <a:tcPr marL="99060" marR="99060" anchor="ctr">
                    <a:solidFill>
                      <a:srgbClr val="0070C0"/>
                    </a:solidFill>
                  </a:tcPr>
                </a:tc>
                <a:tc>
                  <a:txBody>
                    <a:bodyPr/>
                    <a:lstStyle/>
                    <a:p>
                      <a:pPr algn="ctr"/>
                      <a:r>
                        <a:rPr lang="en-AU" sz="900" dirty="0"/>
                        <a:t>Unique WP </a:t>
                      </a:r>
                    </a:p>
                    <a:p>
                      <a:pPr algn="ctr"/>
                      <a:r>
                        <a:rPr lang="en-AU" sz="800" dirty="0"/>
                        <a:t>under assessment</a:t>
                      </a:r>
                    </a:p>
                  </a:txBody>
                  <a:tcPr marL="99060" marR="99060" anchor="ctr">
                    <a:solidFill>
                      <a:srgbClr val="0070C0"/>
                    </a:solidFill>
                  </a:tcPr>
                </a:tc>
                <a:tc>
                  <a:txBody>
                    <a:bodyPr/>
                    <a:lstStyle/>
                    <a:p>
                      <a:pPr algn="ctr"/>
                      <a:r>
                        <a:rPr lang="en-AU" sz="900" dirty="0"/>
                        <a:t>Stage STF</a:t>
                      </a:r>
                    </a:p>
                    <a:p>
                      <a:pPr algn="ctr"/>
                      <a:r>
                        <a:rPr lang="en-AU" sz="800" dirty="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70C0"/>
                    </a:solidFill>
                  </a:tcPr>
                </a:tc>
                <a:tc>
                  <a:txBody>
                    <a:bodyPr/>
                    <a:lstStyle/>
                    <a:p>
                      <a:pPr algn="ctr"/>
                      <a:r>
                        <a:rPr lang="en-AU" sz="900" dirty="0"/>
                        <a:t>Stages Within</a:t>
                      </a:r>
                    </a:p>
                    <a:p>
                      <a:pPr algn="ctr"/>
                      <a:r>
                        <a:rPr lang="en-AU" sz="900" dirty="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900" dirty="0"/>
                        <a:t>(Within STF/</a:t>
                      </a:r>
                    </a:p>
                    <a:p>
                      <a:pPr algn="ctr"/>
                      <a:r>
                        <a:rPr lang="en-AU" sz="900" dirty="0"/>
                        <a:t>Total)</a:t>
                      </a:r>
                      <a:endParaRPr lang="en-AU" sz="9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FY 2019-20 Q4</a:t>
                      </a:r>
                      <a:endParaRPr kumimoji="0" lang="en-AU"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4</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8</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3</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12</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FY 2019-20 Q3</a:t>
                      </a:r>
                      <a:endParaRPr kumimoji="0" lang="en-AU"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4</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6</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14</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7555" y="4455416"/>
            <a:ext cx="5775080" cy="276999"/>
          </a:xfrm>
          <a:prstGeom prst="rect">
            <a:avLst/>
          </a:prstGeom>
          <a:noFill/>
        </p:spPr>
        <p:txBody>
          <a:bodyPr wrap="square" rtlCol="0">
            <a:spAutoFit/>
          </a:bodyPr>
          <a:lstStyle/>
          <a:p>
            <a:r>
              <a:rPr lang="en-AU" sz="1200" dirty="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741104"/>
            <a:ext cx="2809293" cy="1415772"/>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table is an expanded subset of the table (1) above and it details performance of the regulator in assessing mineral work plan application stages.</a:t>
            </a:r>
          </a:p>
          <a:p>
            <a:pPr>
              <a:spcAft>
                <a:spcPts val="600"/>
              </a:spcAft>
            </a:pPr>
            <a:r>
              <a:rPr lang="en-AU" sz="900" dirty="0"/>
              <a:t>In Q4 16 exploration and mining work plan stages were assessed from 12 unique work plans, of which 100% were assessed within the statutory time frame. Three work plans were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4033853724"/>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and Work Plan Stages</a:t>
                      </a:r>
                    </a:p>
                  </a:txBody>
                  <a:tcPr marL="99060" marR="99060" anchor="ctr">
                    <a:solidFill>
                      <a:srgbClr val="002060"/>
                    </a:solidFill>
                  </a:tcPr>
                </a:tc>
                <a:tc>
                  <a:txBody>
                    <a:bodyPr/>
                    <a:lstStyle/>
                    <a:p>
                      <a:pPr algn="ctr"/>
                      <a:r>
                        <a:rPr lang="en-AU" sz="900" dirty="0">
                          <a:latin typeface="+mn-lt"/>
                        </a:rPr>
                        <a:t>Over</a:t>
                      </a:r>
                    </a:p>
                    <a:p>
                      <a:pPr algn="ctr"/>
                      <a:r>
                        <a:rPr lang="en-AU" sz="900" dirty="0">
                          <a:latin typeface="+mn-lt"/>
                        </a:rPr>
                        <a:t> STF</a:t>
                      </a:r>
                    </a:p>
                  </a:txBody>
                  <a:tcPr marL="99060" marR="99060" anchor="ctr">
                    <a:solidFill>
                      <a:srgbClr val="002060"/>
                    </a:solidFill>
                  </a:tcPr>
                </a:tc>
                <a:tc>
                  <a:txBody>
                    <a:bodyPr/>
                    <a:lstStyle/>
                    <a:p>
                      <a:pPr algn="ctr"/>
                      <a:r>
                        <a:rPr lang="en-AU" sz="900" dirty="0">
                          <a:latin typeface="+mn-lt"/>
                        </a:rPr>
                        <a:t>Within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Total</a:t>
                      </a:r>
                    </a:p>
                    <a:p>
                      <a:pPr algn="ctr"/>
                      <a:r>
                        <a:rPr lang="en-AU" sz="800" dirty="0">
                          <a:latin typeface="+mn-lt"/>
                        </a:rPr>
                        <a:t>(Over + Within</a:t>
                      </a:r>
                      <a:r>
                        <a:rPr lang="en-AU" sz="800" baseline="0" dirty="0">
                          <a:latin typeface="+mn-lt"/>
                        </a:rPr>
                        <a:t> </a:t>
                      </a:r>
                      <a:r>
                        <a:rPr lang="en-AU" sz="800" dirty="0">
                          <a:latin typeface="+mn-lt"/>
                        </a:rPr>
                        <a:t>STF)</a:t>
                      </a:r>
                    </a:p>
                  </a:txBody>
                  <a:tcPr marL="99060" marR="99060" anchor="ctr">
                    <a:solidFill>
                      <a:srgbClr val="002060"/>
                    </a:solidFill>
                  </a:tcPr>
                </a:tc>
                <a:tc>
                  <a:txBody>
                    <a:bodyPr/>
                    <a:lstStyle/>
                    <a:p>
                      <a:pPr algn="ctr"/>
                      <a:r>
                        <a:rPr lang="en-AU" sz="900" dirty="0">
                          <a:latin typeface="+mn-lt"/>
                        </a:rPr>
                        <a:t>% </a:t>
                      </a:r>
                      <a:r>
                        <a:rPr lang="en-AU" sz="800" dirty="0">
                          <a:latin typeface="+mn-lt"/>
                        </a:rPr>
                        <a:t>Within</a:t>
                      </a:r>
                    </a:p>
                    <a:p>
                      <a:pPr algn="ctr"/>
                      <a:r>
                        <a:rPr lang="en-AU" sz="800" dirty="0">
                          <a:latin typeface="+mn-lt"/>
                        </a:rPr>
                        <a:t>STF/Total</a:t>
                      </a:r>
                      <a:endParaRPr lang="en-AU" sz="8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latin typeface="+mn-lt"/>
                        </a:rPr>
                        <a:t>FY 2019-20 Q4</a:t>
                      </a:r>
                      <a:endParaRPr lang="en-AU" sz="900" b="0" i="0" u="none" strike="noStrike" dirty="0">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12</a:t>
                      </a:r>
                    </a:p>
                  </a:txBody>
                  <a:tcPr marL="95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tc>
                  <a:txBody>
                    <a:bodyPr/>
                    <a:lstStyle/>
                    <a:p>
                      <a:pPr algn="ctr" rtl="0" fontAlgn="ctr"/>
                      <a:r>
                        <a:rPr lang="en-AU" sz="900" b="0" i="0" u="none" strike="noStrike" dirty="0">
                          <a:solidFill>
                            <a:srgbClr val="000000"/>
                          </a:solidFill>
                          <a:effectLst/>
                          <a:latin typeface="+mn-lt"/>
                        </a:rPr>
                        <a:t>15</a:t>
                      </a:r>
                    </a:p>
                  </a:txBody>
                  <a:tcPr marL="9525" marR="9525" marT="9525" marB="0" anchor="ctr"/>
                </a:tc>
                <a:tc>
                  <a:txBody>
                    <a:bodyPr/>
                    <a:lstStyle/>
                    <a:p>
                      <a:pPr algn="ctr" rtl="0" fontAlgn="ctr"/>
                      <a:r>
                        <a:rPr lang="en-AU" sz="900" b="1" i="0" u="none" strike="noStrike" dirty="0">
                          <a:solidFill>
                            <a:srgbClr val="000000"/>
                          </a:solidFill>
                          <a:effectLst/>
                          <a:latin typeface="+mn-lt"/>
                        </a:rPr>
                        <a:t>20%</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1" i="0" u="none" strike="noStrike" dirty="0">
                          <a:solidFill>
                            <a:srgbClr val="000000"/>
                          </a:solidFill>
                          <a:effectLst/>
                          <a:latin typeface="+mn-lt"/>
                        </a:rPr>
                        <a:t>100%</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dirty="0">
                          <a:solidFill>
                            <a:schemeClr val="bg1"/>
                          </a:solidFill>
                          <a:effectLst/>
                          <a:latin typeface="+mn-lt"/>
                        </a:rPr>
                        <a:t>12</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19</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31</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62%</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latin typeface="+mn-lt"/>
                        </a:rPr>
                        <a:t>FY 2019-20 Q3</a:t>
                      </a:r>
                      <a:endParaRPr lang="en-AU" sz="900" b="0" i="0" u="none" strike="noStrike" dirty="0">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rtl="0" fontAlgn="ctr"/>
                      <a:r>
                        <a:rPr lang="en-AU" sz="900" b="0" i="0" u="none" strike="noStrike" dirty="0">
                          <a:solidFill>
                            <a:srgbClr val="000000"/>
                          </a:solidFill>
                          <a:effectLst/>
                          <a:latin typeface="+mn-lt"/>
                        </a:rPr>
                        <a:t>5</a:t>
                      </a:r>
                    </a:p>
                  </a:txBody>
                  <a:tcPr marL="9525" marR="9525" marT="9525" marB="0" anchor="ctr"/>
                </a:tc>
                <a:tc>
                  <a:txBody>
                    <a:bodyPr/>
                    <a:lstStyle/>
                    <a:p>
                      <a:pPr algn="ctr" rtl="0" fontAlgn="ctr"/>
                      <a:r>
                        <a:rPr lang="en-AU" sz="900" b="1" i="0" u="none" strike="noStrike" dirty="0">
                          <a:solidFill>
                            <a:srgbClr val="000000"/>
                          </a:solidFill>
                          <a:effectLst/>
                          <a:latin typeface="+mn-lt"/>
                        </a:rPr>
                        <a:t>20%</a:t>
                      </a:r>
                    </a:p>
                  </a:txBody>
                  <a:tcPr marL="9525" marR="9525" marT="9525" marB="0" anchor="ctr"/>
                </a:tc>
                <a:extLst>
                  <a:ext uri="{0D108BD9-81ED-4DB2-BD59-A6C34878D82A}">
                    <a16:rowId xmlns:a16="http://schemas.microsoft.com/office/drawing/2014/main" val="4021152763"/>
                  </a:ext>
                </a:extLst>
              </a:tr>
              <a:tr h="185984">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1" i="0" u="none" strike="noStrike" dirty="0">
                          <a:solidFill>
                            <a:srgbClr val="000000"/>
                          </a:solidFill>
                          <a:effectLst/>
                          <a:latin typeface="+mn-lt"/>
                        </a:rPr>
                        <a:t>100%</a:t>
                      </a:r>
                    </a:p>
                  </a:txBody>
                  <a:tcPr marL="9525" marR="9525" marT="9525" marB="0" anchor="ctr"/>
                </a:tc>
                <a:extLst>
                  <a:ext uri="{0D108BD9-81ED-4DB2-BD59-A6C34878D82A}">
                    <a16:rowId xmlns:a16="http://schemas.microsoft.com/office/drawing/2014/main" val="2247423790"/>
                  </a:ext>
                </a:extLst>
              </a:tr>
              <a:tr h="185984">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mn-lt"/>
                          <a:ea typeface="+mn-ea"/>
                          <a:cs typeface="+mn-cs"/>
                        </a:rPr>
                        <a:t>Total</a:t>
                      </a:r>
                    </a:p>
                  </a:txBody>
                  <a:tcPr marL="86400" marR="7620" marT="7620" marB="0" anchor="ctr">
                    <a:solidFill>
                      <a:srgbClr val="0070C0"/>
                    </a:solidFill>
                  </a:tcPr>
                </a:tc>
                <a:tc>
                  <a:txBody>
                    <a:bodyPr/>
                    <a:lstStyle/>
                    <a:p>
                      <a:pPr algn="ctr" fontAlgn="b"/>
                      <a:r>
                        <a:rPr lang="en-AU" sz="900" b="0" i="0" u="none" strike="noStrike" dirty="0">
                          <a:solidFill>
                            <a:schemeClr val="bg1"/>
                          </a:solidFill>
                          <a:effectLst/>
                          <a:latin typeface="+mn-lt"/>
                        </a:rPr>
                        <a:t>4</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17</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21</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81%</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975892" cy="276999"/>
          </a:xfrm>
          <a:prstGeom prst="rect">
            <a:avLst/>
          </a:prstGeom>
          <a:noFill/>
        </p:spPr>
        <p:txBody>
          <a:bodyPr wrap="square" rtlCol="0">
            <a:spAutoFit/>
          </a:bodyPr>
          <a:lstStyle/>
          <a:p>
            <a:r>
              <a:rPr lang="en-AU" sz="1200" dirty="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32389"/>
            <a:ext cx="2707369" cy="1692771"/>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performance indicator combines mining licence applications, exploration licence applications and mineral industry work plan stages and measures whether they were assessed within the statutory time frames.</a:t>
            </a:r>
          </a:p>
          <a:p>
            <a:pPr>
              <a:spcAft>
                <a:spcPts val="600"/>
              </a:spcAft>
            </a:pPr>
            <a:r>
              <a:rPr lang="en-AU" sz="900" dirty="0"/>
              <a:t>In Q4 there were 31 (16 mineral work plans stages assessed and 15 mineral licence applications approved) of which 62%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dirty="0">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2441134218"/>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900" dirty="0"/>
                        <a:t>(Over + Within</a:t>
                      </a:r>
                      <a:r>
                        <a:rPr lang="en-AU" sz="900" baseline="0" dirty="0"/>
                        <a:t> CSS)</a:t>
                      </a:r>
                      <a:endParaRPr lang="en-AU" sz="9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 Total</a:t>
                      </a:r>
                      <a:endParaRPr lang="en-AU" sz="900" dirty="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dirty="0">
                          <a:effectLst/>
                        </a:rPr>
                        <a:t>FY 2019-20 Q4</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27</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12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39</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51</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76%</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dirty="0">
                          <a:effectLst/>
                        </a:rPr>
                        <a:t>FY 2019-20 Q3</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43</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47</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91%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dirty="0"/>
              <a:t>Tenement Variations Approved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dirty="0"/>
              <a:t> Page    </a:t>
            </a:r>
            <a:fld id="{BE4ABD5F-D626-4461-ADC9-85806A61CF0E}" type="slidenum">
              <a:rPr lang="en-AU" smtClean="0"/>
              <a:pPr/>
              <a:t>6</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246769"/>
          </a:xfrm>
          <a:prstGeom prst="rect">
            <a:avLst/>
          </a:prstGeom>
          <a:noFill/>
        </p:spPr>
        <p:txBody>
          <a:bodyPr wrap="square" rtlCol="0" anchor="t">
            <a:spAutoFit/>
          </a:bodyPr>
          <a:lstStyle/>
          <a:p>
            <a:r>
              <a:rPr lang="en-AU" sz="900" b="1" dirty="0"/>
              <a:t>Explanation for the result: </a:t>
            </a:r>
          </a:p>
          <a:p>
            <a:endParaRPr lang="en-AU" sz="900" b="1" dirty="0"/>
          </a:p>
          <a:p>
            <a:r>
              <a:rPr lang="en-AU" sz="900" dirty="0"/>
              <a:t>Client Service Standard (CSS) is the percentage of licence variations assessed within departmental agreed timeframes where a statutory timeframe does not exists.</a:t>
            </a:r>
          </a:p>
          <a:p>
            <a:r>
              <a:rPr lang="en-AU" sz="900" dirty="0"/>
              <a:t> </a:t>
            </a:r>
          </a:p>
          <a:p>
            <a:pPr>
              <a:spcAft>
                <a:spcPts val="600"/>
              </a:spcAft>
            </a:pPr>
            <a:r>
              <a:rPr lang="en-AU" sz="900" dirty="0"/>
              <a:t>In Q4 76% of the licence variations were completed within the client service standard. Some delays are due to the impacts of transition to working remotely and increased in application volumes.</a:t>
            </a:r>
            <a:endParaRPr lang="en-AU" sz="900" dirty="0">
              <a:solidFill>
                <a:srgbClr val="000000"/>
              </a:solidFill>
              <a:cs typeface="Calibri"/>
            </a:endParaRPr>
          </a:p>
          <a:p>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dirty="0"/>
              <a:t>Earth Resources Regulation Quarterly Performance Report 2019-20 Q4</a:t>
            </a:r>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2119459852"/>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dirty="0"/>
              <a:t>Non MRSDA Licence Variations </a:t>
            </a:r>
          </a:p>
        </p:txBody>
      </p:sp>
      <p:sp>
        <p:nvSpPr>
          <p:cNvPr id="8" name="TextBox 7">
            <a:extLst>
              <a:ext uri="{FF2B5EF4-FFF2-40B4-BE49-F238E27FC236}">
                <a16:creationId xmlns:a16="http://schemas.microsoft.com/office/drawing/2014/main" id="{DB8832FC-FFFC-424F-9FC3-27AB79C292BE}"/>
              </a:ext>
            </a:extLst>
          </p:cNvPr>
          <p:cNvSpPr txBox="1"/>
          <p:nvPr/>
        </p:nvSpPr>
        <p:spPr>
          <a:xfrm>
            <a:off x="8121352" y="957117"/>
            <a:ext cx="1656184" cy="2816156"/>
          </a:xfrm>
          <a:prstGeom prst="rect">
            <a:avLst/>
          </a:prstGeom>
          <a:noFill/>
        </p:spPr>
        <p:txBody>
          <a:bodyPr wrap="square" rtlCol="0" anchor="t">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In Q4 there were five petroleum licence variations approved.</a:t>
            </a:r>
          </a:p>
          <a:p>
            <a:pPr>
              <a:spcAft>
                <a:spcPts val="600"/>
              </a:spcAft>
            </a:pPr>
            <a:r>
              <a:rPr lang="en-AU" sz="900" dirty="0">
                <a:solidFill>
                  <a:srgbClr val="000000"/>
                </a:solidFill>
                <a:cs typeface="Calibri"/>
              </a:rPr>
              <a:t>Three suspension and extension applications were assessed and approved. This will ensure petroleum exploration permit holders meet the requirements for the orderly restart 1 July 2021.</a:t>
            </a:r>
          </a:p>
          <a:p>
            <a:pPr>
              <a:spcAft>
                <a:spcPts val="600"/>
              </a:spcAft>
            </a:pPr>
            <a:r>
              <a:rPr lang="en-AU" sz="900" dirty="0">
                <a:solidFill>
                  <a:srgbClr val="000000"/>
                </a:solidFill>
                <a:cs typeface="Calibri"/>
              </a:rPr>
              <a:t>One offshore retention lease was renewed and gazetted.</a:t>
            </a:r>
          </a:p>
          <a:p>
            <a:pPr>
              <a:spcAft>
                <a:spcPts val="600"/>
              </a:spcAft>
            </a:pPr>
            <a:r>
              <a:rPr lang="en-AU" sz="900" dirty="0">
                <a:solidFill>
                  <a:srgbClr val="000000"/>
                </a:solidFill>
                <a:cs typeface="Calibri"/>
              </a:rPr>
              <a:t>There has been extensive work undertaken in Q4 to prepare  for implementation of the Petroleum Amendment Bill.</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7</a:t>
            </a:fld>
            <a:endParaRPr lang="en-AU" dirty="0"/>
          </a:p>
        </p:txBody>
      </p:sp>
      <p:sp>
        <p:nvSpPr>
          <p:cNvPr id="3" name="Footer Placeholder 2"/>
          <p:cNvSpPr>
            <a:spLocks noGrp="1"/>
          </p:cNvSpPr>
          <p:nvPr>
            <p:ph type="ftr" sz="quarter" idx="11"/>
          </p:nvPr>
        </p:nvSpPr>
        <p:spPr/>
        <p:txBody>
          <a:bodyPr/>
          <a:lstStyle/>
          <a:p>
            <a:r>
              <a:rPr lang="en-AU" dirty="0"/>
              <a:t>Earth Resources Regulation Quarterly Performance Report 2019-20 Q4</a:t>
            </a:r>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1669652631"/>
              </p:ext>
            </p:extLst>
          </p:nvPr>
        </p:nvGraphicFramePr>
        <p:xfrm>
          <a:off x="344488" y="781396"/>
          <a:ext cx="7704857" cy="3344424"/>
        </p:xfrm>
        <a:graphic>
          <a:graphicData uri="http://schemas.openxmlformats.org/drawingml/2006/table">
            <a:tbl>
              <a:tblPr firstRow="1" bandRow="1">
                <a:tableStyleId>{7DF18680-E054-41AD-8BC1-D1AEF772440D}</a:tableStyleId>
              </a:tblPr>
              <a:tblGrid>
                <a:gridCol w="590627">
                  <a:extLst>
                    <a:ext uri="{9D8B030D-6E8A-4147-A177-3AD203B41FA5}">
                      <a16:colId xmlns:a16="http://schemas.microsoft.com/office/drawing/2014/main" val="2376388484"/>
                    </a:ext>
                  </a:extLst>
                </a:gridCol>
                <a:gridCol w="1677398">
                  <a:extLst>
                    <a:ext uri="{9D8B030D-6E8A-4147-A177-3AD203B41FA5}">
                      <a16:colId xmlns:a16="http://schemas.microsoft.com/office/drawing/2014/main" val="4200533478"/>
                    </a:ext>
                  </a:extLst>
                </a:gridCol>
                <a:gridCol w="636743">
                  <a:extLst>
                    <a:ext uri="{9D8B030D-6E8A-4147-A177-3AD203B41FA5}">
                      <a16:colId xmlns:a16="http://schemas.microsoft.com/office/drawing/2014/main" val="348086284"/>
                    </a:ext>
                  </a:extLst>
                </a:gridCol>
                <a:gridCol w="551616">
                  <a:extLst>
                    <a:ext uri="{9D8B030D-6E8A-4147-A177-3AD203B41FA5}">
                      <a16:colId xmlns:a16="http://schemas.microsoft.com/office/drawing/2014/main" val="3480227115"/>
                    </a:ext>
                  </a:extLst>
                </a:gridCol>
                <a:gridCol w="721870">
                  <a:extLst>
                    <a:ext uri="{9D8B030D-6E8A-4147-A177-3AD203B41FA5}">
                      <a16:colId xmlns:a16="http://schemas.microsoft.com/office/drawing/2014/main" val="42043633"/>
                    </a:ext>
                  </a:extLst>
                </a:gridCol>
                <a:gridCol w="646282">
                  <a:extLst>
                    <a:ext uri="{9D8B030D-6E8A-4147-A177-3AD203B41FA5}">
                      <a16:colId xmlns:a16="http://schemas.microsoft.com/office/drawing/2014/main" val="2323367504"/>
                    </a:ext>
                  </a:extLst>
                </a:gridCol>
                <a:gridCol w="648072">
                  <a:extLst>
                    <a:ext uri="{9D8B030D-6E8A-4147-A177-3AD203B41FA5}">
                      <a16:colId xmlns:a16="http://schemas.microsoft.com/office/drawing/2014/main" val="1695493834"/>
                    </a:ext>
                  </a:extLst>
                </a:gridCol>
                <a:gridCol w="561840">
                  <a:extLst>
                    <a:ext uri="{9D8B030D-6E8A-4147-A177-3AD203B41FA5}">
                      <a16:colId xmlns:a16="http://schemas.microsoft.com/office/drawing/2014/main" val="2988604584"/>
                    </a:ext>
                  </a:extLst>
                </a:gridCol>
                <a:gridCol w="682959">
                  <a:extLst>
                    <a:ext uri="{9D8B030D-6E8A-4147-A177-3AD203B41FA5}">
                      <a16:colId xmlns:a16="http://schemas.microsoft.com/office/drawing/2014/main" val="3332295679"/>
                    </a:ext>
                  </a:extLst>
                </a:gridCol>
                <a:gridCol w="509380">
                  <a:extLst>
                    <a:ext uri="{9D8B030D-6E8A-4147-A177-3AD203B41FA5}">
                      <a16:colId xmlns:a16="http://schemas.microsoft.com/office/drawing/2014/main" val="4244462468"/>
                    </a:ext>
                  </a:extLst>
                </a:gridCol>
                <a:gridCol w="478070">
                  <a:extLst>
                    <a:ext uri="{9D8B030D-6E8A-4147-A177-3AD203B41FA5}">
                      <a16:colId xmlns:a16="http://schemas.microsoft.com/office/drawing/2014/main" val="652042232"/>
                    </a:ext>
                  </a:extLst>
                </a:gridCol>
              </a:tblGrid>
              <a:tr h="42495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Type</a:t>
                      </a:r>
                    </a:p>
                  </a:txBody>
                  <a:tcPr marL="99060" marR="99060" anchor="ctr">
                    <a:solidFill>
                      <a:srgbClr val="002060"/>
                    </a:solidFill>
                  </a:tcPr>
                </a:tc>
                <a:tc>
                  <a:txBody>
                    <a:bodyPr/>
                    <a:lstStyle/>
                    <a:p>
                      <a:pPr algn="ctr" fontAlgn="b"/>
                      <a:r>
                        <a:rPr lang="en-AU" sz="900" b="1" i="0" u="none" strike="noStrike" dirty="0">
                          <a:solidFill>
                            <a:schemeClr val="bg1"/>
                          </a:solidFill>
                          <a:effectLst/>
                          <a:latin typeface="+mn-lt"/>
                        </a:rPr>
                        <a:t>Agreements</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mn-lt"/>
                        </a:rPr>
                        <a:t>Alteration to Route</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mn-lt"/>
                        </a:rPr>
                        <a:t>Consolidation</a:t>
                      </a:r>
                    </a:p>
                  </a:txBody>
                  <a:tcPr marL="9525" marR="9525" marT="9525" marB="0" anchor="ctr">
                    <a:solidFill>
                      <a:srgbClr val="002060"/>
                    </a:solidFill>
                  </a:tcPr>
                </a:tc>
                <a:tc>
                  <a:txBody>
                    <a:bodyPr/>
                    <a:lstStyle/>
                    <a:p>
                      <a:pPr algn="ctr" fontAlgn="b"/>
                      <a:r>
                        <a:rPr lang="en-AU" sz="900" u="none" strike="noStrike" dirty="0">
                          <a:effectLst/>
                          <a:latin typeface="+mn-lt"/>
                        </a:rPr>
                        <a:t>Licence Conditions Change</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Registration of Dealing</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mn-lt"/>
                        </a:rPr>
                        <a:t>Renewals</a:t>
                      </a:r>
                    </a:p>
                  </a:txBody>
                  <a:tcPr marL="9525" marR="9525" marT="9525" marB="0" anchor="ctr">
                    <a:solidFill>
                      <a:srgbClr val="002060"/>
                    </a:solidFill>
                  </a:tcPr>
                </a:tc>
                <a:tc>
                  <a:txBody>
                    <a:bodyPr/>
                    <a:lstStyle/>
                    <a:p>
                      <a:pPr algn="ctr" fontAlgn="b"/>
                      <a:r>
                        <a:rPr lang="en-AU" sz="900" u="none" strike="noStrike" dirty="0">
                          <a:effectLst/>
                          <a:latin typeface="+mn-lt"/>
                        </a:rPr>
                        <a:t>Suspension &amp; Extension</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Transfer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3127611711"/>
                  </a:ext>
                </a:extLst>
              </a:tr>
              <a:tr h="286506">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Q4</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Retention Lease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6048052"/>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Exploration Permit</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228531571"/>
                  </a:ext>
                </a:extLst>
              </a:tr>
              <a:tr h="192647">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900" b="0" i="0" u="none" strike="noStrike" dirty="0">
                        <a:solidFill>
                          <a:srgbClr val="000000"/>
                        </a:solidFill>
                        <a:effectLst/>
                        <a:latin typeface="+mn-lt"/>
                      </a:endParaRPr>
                    </a:p>
                  </a:txBody>
                  <a:tcPr marL="86400"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mn-lt"/>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3</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5</a:t>
                      </a:r>
                    </a:p>
                  </a:txBody>
                  <a:tcPr marL="6581" marR="6581" marT="6581" marB="0" anchor="ctr">
                    <a:solidFill>
                      <a:schemeClr val="accent5">
                        <a:lumMod val="60000"/>
                        <a:lumOff val="40000"/>
                      </a:schemeClr>
                    </a:solidFill>
                  </a:tcPr>
                </a:tc>
                <a:extLst>
                  <a:ext uri="{0D108BD9-81ED-4DB2-BD59-A6C34878D82A}">
                    <a16:rowId xmlns:a16="http://schemas.microsoft.com/office/drawing/2014/main" val="3179417053"/>
                  </a:ext>
                </a:extLst>
              </a:tr>
              <a:tr h="283535">
                <a:tc row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Q3</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Access Authority</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565780964"/>
                  </a:ext>
                </a:extLst>
              </a:tr>
              <a:tr h="192647">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Exploration Permit</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155258880"/>
                  </a:ext>
                </a:extLst>
              </a:tr>
              <a:tr h="286506">
                <a:tc vMerge="1">
                  <a:txBody>
                    <a:bodyPr/>
                    <a:lstStyle/>
                    <a:p>
                      <a:pPr algn="ctr" fontAlgn="b"/>
                      <a:endParaRPr lang="en-AU" sz="900" b="1" i="0" u="none" strike="noStrike">
                        <a:solidFill>
                          <a:srgbClr val="000000"/>
                        </a:solidFill>
                        <a:effectLst/>
                        <a:latin typeface="+mn-lt"/>
                      </a:endParaRPr>
                    </a:p>
                  </a:txBody>
                  <a:tcPr marL="6581" marR="6581" marT="6581" marB="0" anchor="ctr"/>
                </a:tc>
                <a:tc>
                  <a:txBody>
                    <a:bodyPr/>
                    <a:lstStyle/>
                    <a:p>
                      <a:pPr algn="l" fontAlgn="b"/>
                      <a:r>
                        <a:rPr lang="en-AU" sz="900" b="0" i="0" u="none" strike="noStrike" dirty="0">
                          <a:solidFill>
                            <a:srgbClr val="000000"/>
                          </a:solidFill>
                          <a:effectLst/>
                          <a:latin typeface="Calibri" panose="020F0502020204030204" pitchFamily="34" charset="0"/>
                        </a:rPr>
                        <a:t>Offshore Petroleum Production Licence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314239718"/>
                  </a:ext>
                </a:extLst>
              </a:tr>
              <a:tr h="286506">
                <a:tc vMerge="1">
                  <a:txBody>
                    <a:bodyPr/>
                    <a:lstStyle/>
                    <a:p>
                      <a:pPr algn="ctr" fontAlgn="b"/>
                      <a:endParaRPr lang="en-AU" sz="900" b="1" i="0" u="none" strike="noStrike">
                        <a:solidFill>
                          <a:srgbClr val="000000"/>
                        </a:solidFill>
                        <a:effectLst/>
                        <a:latin typeface="+mn-lt"/>
                      </a:endParaRPr>
                    </a:p>
                  </a:txBody>
                  <a:tcPr marL="6581" marR="6581" marT="6581" marB="0" anchor="ctr"/>
                </a:tc>
                <a:tc>
                  <a:txBody>
                    <a:bodyPr/>
                    <a:lstStyle/>
                    <a:p>
                      <a:pPr algn="l" fontAlgn="b"/>
                      <a:r>
                        <a:rPr lang="en-AU" sz="900" b="0" i="0" u="none" strike="noStrike" dirty="0">
                          <a:solidFill>
                            <a:srgbClr val="000000"/>
                          </a:solidFill>
                          <a:effectLst/>
                          <a:latin typeface="Calibri" panose="020F0502020204030204" pitchFamily="34" charset="0"/>
                        </a:rPr>
                        <a:t>Offshore Pipeline Licence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885888520"/>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Exploration Permit</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007550188"/>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Retention Lease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889997605"/>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674609359"/>
                  </a:ext>
                </a:extLst>
              </a:tr>
              <a:tr h="153593">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900" b="0" i="0" u="none" strike="noStrike" dirty="0">
                        <a:solidFill>
                          <a:srgbClr val="000000"/>
                        </a:solidFill>
                        <a:effectLst/>
                        <a:latin typeface="+mn-lt"/>
                      </a:endParaRPr>
                    </a:p>
                  </a:txBody>
                  <a:tcPr marL="86400"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mn-lt"/>
                        </a:rPr>
                        <a:t>9</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2</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5</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18</a:t>
                      </a:r>
                    </a:p>
                  </a:txBody>
                  <a:tcPr marL="6581" marR="6581" marT="6581"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1989172487"/>
              </p:ext>
            </p:extLst>
          </p:nvPr>
        </p:nvGraphicFramePr>
        <p:xfrm>
          <a:off x="392588" y="4307405"/>
          <a:ext cx="8915400" cy="2328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Petroleum Operation Plans</a:t>
            </a:r>
          </a:p>
        </p:txBody>
      </p:sp>
      <p:graphicFrame>
        <p:nvGraphicFramePr>
          <p:cNvPr id="5" name="Table 4"/>
          <p:cNvGraphicFramePr>
            <a:graphicFrameLocks noGrp="1"/>
          </p:cNvGraphicFramePr>
          <p:nvPr>
            <p:extLst>
              <p:ext uri="{D42A27DB-BD31-4B8C-83A1-F6EECF244321}">
                <p14:modId xmlns:p14="http://schemas.microsoft.com/office/powerpoint/2010/main" val="460309793"/>
              </p:ext>
            </p:extLst>
          </p:nvPr>
        </p:nvGraphicFramePr>
        <p:xfrm>
          <a:off x="344486" y="849038"/>
          <a:ext cx="7056786" cy="3615476"/>
        </p:xfrm>
        <a:graphic>
          <a:graphicData uri="http://schemas.openxmlformats.org/drawingml/2006/table">
            <a:tbl>
              <a:tblPr firstRow="1" bandRow="1">
                <a:tableStyleId>{7DF18680-E054-41AD-8BC1-D1AEF772440D}</a:tableStyleId>
              </a:tblPr>
              <a:tblGrid>
                <a:gridCol w="648074">
                  <a:extLst>
                    <a:ext uri="{9D8B030D-6E8A-4147-A177-3AD203B41FA5}">
                      <a16:colId xmlns:a16="http://schemas.microsoft.com/office/drawing/2014/main" val="20000"/>
                    </a:ext>
                  </a:extLst>
                </a:gridCol>
                <a:gridCol w="2174422">
                  <a:extLst>
                    <a:ext uri="{9D8B030D-6E8A-4147-A177-3AD203B41FA5}">
                      <a16:colId xmlns:a16="http://schemas.microsoft.com/office/drawing/2014/main" val="20001"/>
                    </a:ext>
                  </a:extLst>
                </a:gridCol>
                <a:gridCol w="874359">
                  <a:extLst>
                    <a:ext uri="{9D8B030D-6E8A-4147-A177-3AD203B41FA5}">
                      <a16:colId xmlns:a16="http://schemas.microsoft.com/office/drawing/2014/main" val="2951049663"/>
                    </a:ext>
                  </a:extLst>
                </a:gridCol>
                <a:gridCol w="945709">
                  <a:extLst>
                    <a:ext uri="{9D8B030D-6E8A-4147-A177-3AD203B41FA5}">
                      <a16:colId xmlns:a16="http://schemas.microsoft.com/office/drawing/2014/main" val="2161276873"/>
                    </a:ext>
                  </a:extLst>
                </a:gridCol>
                <a:gridCol w="631511">
                  <a:extLst>
                    <a:ext uri="{9D8B030D-6E8A-4147-A177-3AD203B41FA5}">
                      <a16:colId xmlns:a16="http://schemas.microsoft.com/office/drawing/2014/main" val="20004"/>
                    </a:ext>
                  </a:extLst>
                </a:gridCol>
                <a:gridCol w="950219">
                  <a:extLst>
                    <a:ext uri="{9D8B030D-6E8A-4147-A177-3AD203B41FA5}">
                      <a16:colId xmlns:a16="http://schemas.microsoft.com/office/drawing/2014/main" val="666057389"/>
                    </a:ext>
                  </a:extLst>
                </a:gridCol>
                <a:gridCol w="832492">
                  <a:extLst>
                    <a:ext uri="{9D8B030D-6E8A-4147-A177-3AD203B41FA5}">
                      <a16:colId xmlns:a16="http://schemas.microsoft.com/office/drawing/2014/main" val="20005"/>
                    </a:ext>
                  </a:extLst>
                </a:gridCol>
              </a:tblGrid>
              <a:tr h="620610">
                <a:tc>
                  <a:txBody>
                    <a:bodyPr/>
                    <a:lstStyle/>
                    <a:p>
                      <a:pPr algn="ctr"/>
                      <a:r>
                        <a:rPr lang="en-AU" sz="900" dirty="0"/>
                        <a:t>Quarter</a:t>
                      </a:r>
                    </a:p>
                  </a:txBody>
                  <a:tcPr marL="99060" marR="99060" anchor="ctr">
                    <a:solidFill>
                      <a:srgbClr val="002060"/>
                    </a:solidFill>
                  </a:tcPr>
                </a:tc>
                <a:tc>
                  <a:txBody>
                    <a:bodyPr/>
                    <a:lstStyle/>
                    <a:p>
                      <a:pPr algn="ctr"/>
                      <a:r>
                        <a:rPr lang="en-AU" sz="900" dirty="0"/>
                        <a:t>Licence Type</a:t>
                      </a:r>
                    </a:p>
                  </a:txBody>
                  <a:tcPr marL="99060" marR="99060" anchor="ctr">
                    <a:solidFill>
                      <a:srgbClr val="002060"/>
                    </a:solidFill>
                  </a:tcPr>
                </a:tc>
                <a:tc>
                  <a:txBody>
                    <a:bodyPr/>
                    <a:lstStyle/>
                    <a:p>
                      <a:pPr algn="ctr"/>
                      <a:r>
                        <a:rPr lang="en-AU" sz="900" dirty="0"/>
                        <a:t>Plans</a:t>
                      </a:r>
                    </a:p>
                    <a:p>
                      <a:pPr algn="ctr"/>
                      <a:r>
                        <a:rPr lang="en-AU" sz="900" dirty="0"/>
                        <a:t>Accepted</a:t>
                      </a:r>
                    </a:p>
                  </a:txBody>
                  <a:tcPr marL="99060" marR="99060" anchor="ctr">
                    <a:solidFill>
                      <a:srgbClr val="002060"/>
                    </a:solidFill>
                  </a:tcPr>
                </a:tc>
                <a:tc>
                  <a:txBody>
                    <a:bodyPr/>
                    <a:lstStyle/>
                    <a:p>
                      <a:pPr algn="ctr"/>
                      <a:r>
                        <a:rPr lang="en-AU" sz="900" dirty="0"/>
                        <a:t>Unique Plans under assessment</a:t>
                      </a:r>
                    </a:p>
                  </a:txBody>
                  <a:tcPr marL="99060" marR="99060" anchor="ctr">
                    <a:solidFill>
                      <a:srgbClr val="002060"/>
                    </a:solidFill>
                  </a:tcPr>
                </a:tc>
                <a:tc>
                  <a:txBody>
                    <a:bodyPr/>
                    <a:lstStyle/>
                    <a:p>
                      <a:pPr algn="ctr" fontAlgn="b"/>
                      <a:r>
                        <a:rPr lang="en-AU" sz="900" u="none" strike="noStrike" dirty="0">
                          <a:effectLst/>
                        </a:rPr>
                        <a:t>Operation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b="1" i="0" u="none" strike="noStrike" dirty="0">
                          <a:solidFill>
                            <a:schemeClr val="bg1"/>
                          </a:solidFill>
                          <a:effectLst/>
                          <a:latin typeface="+mn-lt"/>
                        </a:rPr>
                        <a:t>Environment Plan Stages</a:t>
                      </a:r>
                    </a:p>
                  </a:txBody>
                  <a:tcPr marL="9525" marR="9525" marT="9525" marB="0" anchor="ctr">
                    <a:solidFill>
                      <a:srgbClr val="0070C0"/>
                    </a:solidFill>
                  </a:tcPr>
                </a:tc>
                <a:tc>
                  <a:txBody>
                    <a:bodyPr/>
                    <a:lstStyle/>
                    <a:p>
                      <a:pPr algn="ctr" fontAlgn="b"/>
                      <a:r>
                        <a:rPr lang="en-AU" sz="900" u="none" strike="noStrike" dirty="0">
                          <a:effectLst/>
                        </a:rPr>
                        <a:t>Total Stage Assessed</a:t>
                      </a:r>
                      <a:endParaRPr lang="en-AU" sz="900" b="1" i="0" u="none" strike="noStrike" dirty="0">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278263">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Q4</a:t>
                      </a: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Exploration Permit</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164846065"/>
                  </a:ext>
                </a:extLst>
              </a:tr>
              <a:tr h="27826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4258630955"/>
                  </a:ext>
                </a:extLst>
              </a:tr>
              <a:tr h="278263">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3</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tc>
                  <a:txBody>
                    <a:bodyPr/>
                    <a:lstStyle/>
                    <a:p>
                      <a:pPr algn="ctr" fontAlgn="b"/>
                      <a:r>
                        <a:rPr lang="en-AU" sz="900" b="1"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3311940600"/>
                  </a:ext>
                </a:extLst>
              </a:tr>
              <a:tr h="278263">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Special Access Authorisation</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303536199"/>
                  </a:ext>
                </a:extLst>
              </a:tr>
              <a:tr h="278263">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3267350360"/>
                  </a:ext>
                </a:extLst>
              </a:tr>
              <a:tr h="27826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3</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7</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6</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8</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278263">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Q3</a:t>
                      </a: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3160980535"/>
                  </a:ext>
                </a:extLst>
              </a:tr>
              <a:tr h="275727">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5</a:t>
                      </a:r>
                    </a:p>
                  </a:txBody>
                  <a:tcPr marL="9525" marR="9525" marT="9525" marB="0" anchor="ctr"/>
                </a:tc>
                <a:tc>
                  <a:txBody>
                    <a:bodyPr/>
                    <a:lstStyle/>
                    <a:p>
                      <a:pPr algn="ctr" fontAlgn="b"/>
                      <a:r>
                        <a:rPr lang="en-AU" sz="900" b="0" i="0" u="none" strike="noStrike" dirty="0">
                          <a:solidFill>
                            <a:schemeClr val="tx1"/>
                          </a:solidFill>
                          <a:effectLst/>
                          <a:latin typeface="+mn-lt"/>
                        </a:rPr>
                        <a:t>8</a:t>
                      </a:r>
                    </a:p>
                  </a:txBody>
                  <a:tcPr marL="9525" marR="9525" marT="9525" marB="0" anchor="ctr"/>
                </a:tc>
                <a:tc>
                  <a:txBody>
                    <a:bodyPr/>
                    <a:lstStyle/>
                    <a:p>
                      <a:pPr algn="ctr" fontAlgn="b"/>
                      <a:r>
                        <a:rPr lang="en-AU" sz="900" b="0" i="0" u="none" strike="noStrike" dirty="0">
                          <a:solidFill>
                            <a:srgbClr val="000000"/>
                          </a:solidFill>
                          <a:effectLst/>
                          <a:latin typeface="+mn-lt"/>
                        </a:rPr>
                        <a:t>10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2792750016"/>
                  </a:ext>
                </a:extLst>
              </a:tr>
              <a:tr h="275727">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7</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2523549087"/>
                  </a:ext>
                </a:extLst>
              </a:tr>
              <a:tr h="275727">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Special Access Authorisation</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931459257"/>
                  </a:ext>
                </a:extLst>
              </a:tr>
              <a:tr h="192444">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8</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18</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8</a:t>
            </a:fld>
            <a:endParaRPr lang="en-AU" dirty="0"/>
          </a:p>
        </p:txBody>
      </p:sp>
      <p:sp>
        <p:nvSpPr>
          <p:cNvPr id="3" name="Footer Placeholder 2"/>
          <p:cNvSpPr>
            <a:spLocks noGrp="1"/>
          </p:cNvSpPr>
          <p:nvPr>
            <p:ph type="ftr" sz="quarter" idx="11"/>
          </p:nvPr>
        </p:nvSpPr>
        <p:spPr/>
        <p:txBody>
          <a:bodyPr/>
          <a:lstStyle/>
          <a:p>
            <a:r>
              <a:rPr lang="en-AU" dirty="0"/>
              <a:t>Earth Resources Regulation Quarterly Performance Report 2019-20 Q4</a:t>
            </a:r>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dirty="0"/>
              <a:t>Petroleum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45288" y="880190"/>
            <a:ext cx="2232248" cy="2539157"/>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Q4 eight petroleum operation plan stages were assessed from seven unique plans for existing operations exempt from the moratorium on onshore conventional gas (e.g. underground storage).</a:t>
            </a:r>
          </a:p>
          <a:p>
            <a:pPr>
              <a:spcAft>
                <a:spcPts val="600"/>
              </a:spcAft>
            </a:pPr>
            <a:r>
              <a:rPr lang="en-AU" sz="900" dirty="0"/>
              <a:t>Assessments related to existing production and storage facilities and proposed exploration drilling operations. </a:t>
            </a:r>
          </a:p>
          <a:p>
            <a:pPr>
              <a:spcAft>
                <a:spcPts val="600"/>
              </a:spcAft>
            </a:pPr>
            <a:r>
              <a:rPr lang="en-AU" sz="900" dirty="0"/>
              <a:t>There were three petroleum operation plans accepted in the quarter.</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1465370550"/>
              </p:ext>
            </p:extLst>
          </p:nvPr>
        </p:nvGraphicFramePr>
        <p:xfrm>
          <a:off x="341054" y="4501043"/>
          <a:ext cx="9052621" cy="2019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3499377064"/>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dirty="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 FY 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dirty="0"/>
                        <a:t>Notifications Received </a:t>
                      </a:r>
                    </a:p>
                  </a:txBody>
                  <a:tcPr anchor="ctr">
                    <a:solidFill>
                      <a:srgbClr val="0070C0"/>
                    </a:solidFill>
                  </a:tcPr>
                </a:tc>
                <a:tc>
                  <a:txBody>
                    <a:bodyPr/>
                    <a:lstStyle/>
                    <a:p>
                      <a:pPr algn="ctr"/>
                      <a:r>
                        <a:rPr lang="en-AU" sz="900" dirty="0"/>
                        <a:t>1</a:t>
                      </a:r>
                    </a:p>
                  </a:txBody>
                  <a:tcPr anchor="ctr">
                    <a:solidFill>
                      <a:srgbClr val="0070C0"/>
                    </a:solidFill>
                  </a:tcPr>
                </a:tc>
                <a:tc>
                  <a:txBody>
                    <a:bodyPr/>
                    <a:lstStyle/>
                    <a:p>
                      <a:pPr algn="ctr"/>
                      <a:r>
                        <a:rPr lang="en-AU" sz="900" dirty="0"/>
                        <a:t>3</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b="1" dirty="0"/>
                        <a:t>8</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1</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dirty="0"/>
                        <a:t>1</a:t>
                      </a:r>
                    </a:p>
                  </a:txBody>
                  <a:tcPr anchor="ctr">
                    <a:solidFill>
                      <a:schemeClr val="accent5">
                        <a:lumMod val="40000"/>
                        <a:lumOff val="60000"/>
                      </a:schemeClr>
                    </a:solidFill>
                  </a:tcPr>
                </a:tc>
                <a:tc>
                  <a:txBody>
                    <a:bodyPr/>
                    <a:lstStyle/>
                    <a:p>
                      <a:pPr algn="ctr"/>
                      <a:r>
                        <a:rPr lang="en-AU" sz="900" b="1" dirty="0"/>
                        <a:t>7</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 Refused</a:t>
                      </a:r>
                    </a:p>
                  </a:txBody>
                  <a:tcPr anchor="ctr">
                    <a:solidFill>
                      <a:schemeClr val="bg1">
                        <a:lumMod val="85000"/>
                      </a:schemeClr>
                    </a:solidFill>
                  </a:tcPr>
                </a:tc>
                <a:tc>
                  <a:txBody>
                    <a:bodyPr/>
                    <a:lstStyle/>
                    <a:p>
                      <a:pPr algn="ctr"/>
                      <a:r>
                        <a:rPr lang="en-AU" sz="900" dirty="0"/>
                        <a:t>2</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2</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dirty="0"/>
              <a:t>Earth Resources Regulation Quarterly Performance Report 2019-20 Q4</a:t>
            </a:r>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dirty="0"/>
              <a:t> Page    </a:t>
            </a:r>
            <a:fld id="{BE4ABD5F-D626-4461-ADC9-85806A61CF0E}" type="slidenum">
              <a:rPr lang="en-AU" smtClean="0"/>
              <a:pPr/>
              <a:t>9</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1153723463"/>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dirty="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dirty="0"/>
                        <a:t>Notifications Received </a:t>
                      </a:r>
                    </a:p>
                  </a:txBody>
                  <a:tcPr anchor="ctr">
                    <a:solidFill>
                      <a:srgbClr val="0070C0"/>
                    </a:solidFill>
                  </a:tcPr>
                </a:tc>
                <a:tc>
                  <a:txBody>
                    <a:bodyPr/>
                    <a:lstStyle/>
                    <a:p>
                      <a:pPr algn="ctr"/>
                      <a:r>
                        <a:rPr lang="en-AU" sz="900" dirty="0"/>
                        <a:t>7</a:t>
                      </a:r>
                    </a:p>
                  </a:txBody>
                  <a:tcPr anchor="ctr">
                    <a:solidFill>
                      <a:srgbClr val="0070C0"/>
                    </a:solidFill>
                  </a:tcPr>
                </a:tc>
                <a:tc>
                  <a:txBody>
                    <a:bodyPr/>
                    <a:lstStyle/>
                    <a:p>
                      <a:pPr algn="ctr"/>
                      <a:r>
                        <a:rPr lang="en-AU" sz="900" dirty="0"/>
                        <a:t>5</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dirty="0"/>
                        <a:t>7</a:t>
                      </a:r>
                    </a:p>
                  </a:txBody>
                  <a:tcPr anchor="ctr">
                    <a:solidFill>
                      <a:srgbClr val="0070C0"/>
                    </a:solidFill>
                  </a:tcPr>
                </a:tc>
                <a:tc>
                  <a:txBody>
                    <a:bodyPr/>
                    <a:lstStyle/>
                    <a:p>
                      <a:pPr algn="ctr"/>
                      <a:r>
                        <a:rPr lang="en-AU" sz="900" b="1"/>
                        <a:t>23</a:t>
                      </a:r>
                      <a:endParaRPr lang="en-AU" sz="900" b="1" dirty="0"/>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7</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4</a:t>
                      </a:r>
                    </a:p>
                  </a:txBody>
                  <a:tcPr anchor="ctr">
                    <a:solidFill>
                      <a:schemeClr val="accent5">
                        <a:lumMod val="40000"/>
                        <a:lumOff val="60000"/>
                      </a:schemeClr>
                    </a:solidFill>
                  </a:tcPr>
                </a:tc>
                <a:tc>
                  <a:txBody>
                    <a:bodyPr/>
                    <a:lstStyle/>
                    <a:p>
                      <a:pPr algn="ctr"/>
                      <a:r>
                        <a:rPr lang="en-AU" sz="900" b="1" dirty="0"/>
                        <a:t>17</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Notifications Refused</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1</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211196567"/>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dirty="0">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646331"/>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In Q4 there were four extractive and one mining industry administrative changes acknowledged. </a:t>
            </a: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23768"/>
          </a:xfrm>
          <a:prstGeom prst="rect">
            <a:avLst/>
          </a:prstGeom>
          <a:noFill/>
        </p:spPr>
        <p:txBody>
          <a:bodyPr wrap="square" rtlCol="0">
            <a:spAutoFit/>
          </a:bodyPr>
          <a:lstStyle/>
          <a:p>
            <a:r>
              <a:rPr lang="en-AU" sz="900" b="1" dirty="0"/>
              <a:t>Administrative Updates by Notifications:</a:t>
            </a:r>
          </a:p>
          <a:p>
            <a:endParaRPr lang="en-AU" sz="900" b="1" dirty="0"/>
          </a:p>
          <a:p>
            <a:r>
              <a:rPr lang="en-GB" sz="900" dirty="0">
                <a:solidFill>
                  <a:schemeClr val="bg1">
                    <a:lumMod val="50000"/>
                  </a:schemeClr>
                </a:solidFill>
              </a:rPr>
              <a:t>New or changing work on existing work plans where it satisfies the below conditions:</a:t>
            </a:r>
            <a:endParaRPr lang="en-AU" sz="900" dirty="0">
              <a:solidFill>
                <a:schemeClr val="bg1">
                  <a:lumMod val="50000"/>
                </a:schemeClr>
              </a:solidFill>
            </a:endParaRPr>
          </a:p>
          <a:p>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There is no significant increase in risk arising from the new or changing work </a:t>
            </a:r>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Council has been consulted and confirms in writing that the new or changing work does not require an amendment to the planning permit</a:t>
            </a:r>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Relevant referral agencies have been consulted and confirmed that the new or changing work raises no concerns.</a:t>
            </a:r>
            <a:endParaRPr lang="en-AU" sz="900" dirty="0">
              <a:solidFill>
                <a:schemeClr val="bg1">
                  <a:lumMod val="50000"/>
                </a:schemeClr>
              </a:solidFill>
            </a:endParaRPr>
          </a:p>
          <a:p>
            <a:pPr>
              <a:spcAft>
                <a:spcPts val="600"/>
              </a:spcAft>
            </a:pPr>
            <a:r>
              <a:rPr lang="en-AU" sz="900" dirty="0">
                <a:solidFill>
                  <a:schemeClr val="bg1">
                    <a:lumMod val="50000"/>
                  </a:schemeClr>
                </a:solidFill>
              </a:rPr>
              <a:t>More information is available on the website:</a:t>
            </a:r>
          </a:p>
          <a:p>
            <a:pPr>
              <a:spcAft>
                <a:spcPts val="600"/>
              </a:spcAft>
            </a:pPr>
            <a:r>
              <a:rPr lang="en-AU" sz="900" dirty="0">
                <a:hlinkClick r:id="rId3"/>
              </a:rPr>
              <a:t>https://earthresources.vic.gov.au/legislation-and-regulations/guidelines-and-codes-of-practice/extractive-industry-work-plan-guideline</a:t>
            </a:r>
            <a:endParaRPr lang="en-AU" sz="900" dirty="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6" ma:contentTypeDescription="DEDJTR Document" ma:contentTypeScope="" ma:versionID="6dcae47217a84a0cfd65ed82ecb2af42">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433756f7922676202870304cad6aabcc"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65805D-7D35-4036-8EC7-50E692B418BA}">
  <ds:schemaRefs>
    <ds:schemaRef ds:uri="http://schemas.microsoft.com/office/2006/metadata/properties"/>
    <ds:schemaRef ds:uri="http://schemas.microsoft.com/office/infopath/2007/PartnerControls"/>
    <ds:schemaRef ds:uri="1970f3ff-c7c3-4b73-8f0c-0bc260d159f3"/>
    <ds:schemaRef ds:uri="d95fa365-6051-4755-a57a-b1b515a65ccf"/>
    <ds:schemaRef ds:uri="d8656102-7c7b-4021-94e7-299bfa2f7616"/>
  </ds:schemaRefs>
</ds:datastoreItem>
</file>

<file path=customXml/itemProps2.xml><?xml version="1.0" encoding="utf-8"?>
<ds:datastoreItem xmlns:ds="http://schemas.openxmlformats.org/officeDocument/2006/customXml" ds:itemID="{2DE38F58-FB45-4744-943C-C226E607ADF6}">
  <ds:schemaRefs>
    <ds:schemaRef ds:uri="http://schemas.microsoft.com/sharepoint/v3/contenttype/forms"/>
  </ds:schemaRefs>
</ds:datastoreItem>
</file>

<file path=customXml/itemProps3.xml><?xml version="1.0" encoding="utf-8"?>
<ds:datastoreItem xmlns:ds="http://schemas.openxmlformats.org/officeDocument/2006/customXml" ds:itemID="{EB932920-2879-4FA3-93A9-1F74A4B05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f3ff-c7c3-4b73-8f0c-0bc260d159f3"/>
    <ds:schemaRef ds:uri="d95fa365-6051-4755-a57a-b1b515a65ccf"/>
    <ds:schemaRef ds:uri="d8656102-7c7b-4021-94e7-299bfa2f7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1351</TotalTime>
  <Words>4560</Words>
  <Application>Microsoft Office PowerPoint</Application>
  <PresentationFormat>A4 Paper (210x297 mm)</PresentationFormat>
  <Paragraphs>1291</Paragraphs>
  <Slides>16</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2019-20 Quarter 4</vt:lpstr>
      <vt:lpstr>Key Performance Indicators 2019-20 Quarter 4</vt:lpstr>
      <vt:lpstr>KPI 1 Efficient Approvals Process – Extractive Work Plans</vt:lpstr>
      <vt:lpstr>KPI 1 Efficient Approvals Process – Mineral Licences and Work Plans</vt:lpstr>
      <vt:lpstr>KPI 1 Efficient Approvals Process – Tenement Variations</vt:lpstr>
      <vt:lpstr>KPI 1 Efficient Approvals Process – Non MRSDA Licence Variations</vt:lpstr>
      <vt:lpstr>KPI 1 Efficient Approvals Process – Petroleum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20</cp:revision>
  <cp:lastPrinted>2020-02-11T05:43:23Z</cp:lastPrinted>
  <dcterms:created xsi:type="dcterms:W3CDTF">2018-07-30T09:48:23Z</dcterms:created>
  <dcterms:modified xsi:type="dcterms:W3CDTF">2020-10-14T01:14:36Z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