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 id="2147483690" r:id="rId2"/>
  </p:sldMasterIdLst>
  <p:notesMasterIdLst>
    <p:notesMasterId r:id="rId7"/>
  </p:notesMasterIdLst>
  <p:sldIdLst>
    <p:sldId id="346" r:id="rId3"/>
    <p:sldId id="343" r:id="rId4"/>
    <p:sldId id="344" r:id="rId5"/>
    <p:sldId id="345" r:id="rId6"/>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2F528F"/>
    <a:srgbClr val="EAEFF7"/>
    <a:srgbClr val="44546A"/>
    <a:srgbClr val="99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9" autoAdjust="0"/>
    <p:restoredTop sz="94660"/>
  </p:normalViewPr>
  <p:slideViewPr>
    <p:cSldViewPr snapToGrid="0">
      <p:cViewPr varScale="1">
        <p:scale>
          <a:sx n="111" d="100"/>
          <a:sy n="111" d="100"/>
        </p:scale>
        <p:origin x="1290" y="114"/>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4/10/2019</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10/4/2019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10/4/2019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10/4/2019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10/4/2019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10/4/2019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10/4/2019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10/4/2019</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Sept 2018 vs Sept 2019:</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484507994"/>
              </p:ext>
            </p:extLst>
          </p:nvPr>
        </p:nvGraphicFramePr>
        <p:xfrm>
          <a:off x="962025" y="1868822"/>
          <a:ext cx="7884433" cy="2930926"/>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50431">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30 Sept 2018</a:t>
                      </a:r>
                    </a:p>
                  </a:txBody>
                  <a:tcPr marL="76340" marR="76340" marT="38170" marB="38170" anchor="ctr">
                    <a:solidFill>
                      <a:srgbClr val="002060"/>
                    </a:solidFill>
                  </a:tcPr>
                </a:tc>
                <a:tc>
                  <a:txBody>
                    <a:bodyPr/>
                    <a:lstStyle/>
                    <a:p>
                      <a:pPr algn="ctr"/>
                      <a:r>
                        <a:rPr lang="en-AU" sz="1200" dirty="0"/>
                        <a:t>At 30 Sept 2019</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235</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250</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122</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124</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113</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126</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110</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117</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3</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9</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30 Sept 2019 and compares it with 30 Sept 2018.</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Work Authorities and Work Plans Lodged 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566435400"/>
              </p:ext>
            </p:extLst>
          </p:nvPr>
        </p:nvGraphicFramePr>
        <p:xfrm>
          <a:off x="355225" y="5317084"/>
          <a:ext cx="8806028" cy="1088292"/>
        </p:xfrm>
        <a:graphic>
          <a:graphicData uri="http://schemas.openxmlformats.org/drawingml/2006/table">
            <a:tbl>
              <a:tblPr firstRow="1" firstCol="1" lastCol="1" bandRow="1">
                <a:tableStyleId>{5C22544A-7EE6-4342-B048-85BDC9FD1C3A}</a:tableStyleId>
              </a:tblPr>
              <a:tblGrid>
                <a:gridCol w="1280495">
                  <a:extLst>
                    <a:ext uri="{9D8B030D-6E8A-4147-A177-3AD203B41FA5}">
                      <a16:colId xmlns:a16="http://schemas.microsoft.com/office/drawing/2014/main" val="3295249521"/>
                    </a:ext>
                  </a:extLst>
                </a:gridCol>
                <a:gridCol w="1105866">
                  <a:extLst>
                    <a:ext uri="{9D8B030D-6E8A-4147-A177-3AD203B41FA5}">
                      <a16:colId xmlns:a16="http://schemas.microsoft.com/office/drawing/2014/main" val="1025019330"/>
                    </a:ext>
                  </a:extLst>
                </a:gridCol>
                <a:gridCol w="813463">
                  <a:extLst>
                    <a:ext uri="{9D8B030D-6E8A-4147-A177-3AD203B41FA5}">
                      <a16:colId xmlns:a16="http://schemas.microsoft.com/office/drawing/2014/main" val="1451719308"/>
                    </a:ext>
                  </a:extLst>
                </a:gridCol>
                <a:gridCol w="848365">
                  <a:extLst>
                    <a:ext uri="{9D8B030D-6E8A-4147-A177-3AD203B41FA5}">
                      <a16:colId xmlns:a16="http://schemas.microsoft.com/office/drawing/2014/main" val="3599136275"/>
                    </a:ext>
                  </a:extLst>
                </a:gridCol>
                <a:gridCol w="787142">
                  <a:extLst>
                    <a:ext uri="{9D8B030D-6E8A-4147-A177-3AD203B41FA5}">
                      <a16:colId xmlns:a16="http://schemas.microsoft.com/office/drawing/2014/main" val="1024136933"/>
                    </a:ext>
                  </a:extLst>
                </a:gridCol>
                <a:gridCol w="787142">
                  <a:extLst>
                    <a:ext uri="{9D8B030D-6E8A-4147-A177-3AD203B41FA5}">
                      <a16:colId xmlns:a16="http://schemas.microsoft.com/office/drawing/2014/main" val="193906883"/>
                    </a:ext>
                  </a:extLst>
                </a:gridCol>
                <a:gridCol w="1224444">
                  <a:extLst>
                    <a:ext uri="{9D8B030D-6E8A-4147-A177-3AD203B41FA5}">
                      <a16:colId xmlns:a16="http://schemas.microsoft.com/office/drawing/2014/main" val="618561391"/>
                    </a:ext>
                  </a:extLst>
                </a:gridCol>
                <a:gridCol w="1167893">
                  <a:extLst>
                    <a:ext uri="{9D8B030D-6E8A-4147-A177-3AD203B41FA5}">
                      <a16:colId xmlns:a16="http://schemas.microsoft.com/office/drawing/2014/main" val="1078895545"/>
                    </a:ext>
                  </a:extLst>
                </a:gridCol>
                <a:gridCol w="791218">
                  <a:extLst>
                    <a:ext uri="{9D8B030D-6E8A-4147-A177-3AD203B41FA5}">
                      <a16:colId xmlns:a16="http://schemas.microsoft.com/office/drawing/2014/main" val="172196264"/>
                    </a:ext>
                  </a:extLst>
                </a:gridCol>
              </a:tblGrid>
              <a:tr h="299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u="none" strike="noStrike" dirty="0">
                          <a:effectLst/>
                        </a:rPr>
                        <a:t>Basalt</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u="none" strike="noStrike" dirty="0">
                          <a:effectLst/>
                        </a:rPr>
                        <a:t>Lime Stone</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b="0" i="0" u="none" strike="noStrike" dirty="0">
                          <a:solidFill>
                            <a:schemeClr val="bg1"/>
                          </a:solidFill>
                          <a:effectLst/>
                          <a:latin typeface="ARIAL" panose="020B0604020202020204" pitchFamily="34" charset="0"/>
                        </a:rPr>
                        <a:t>Clay</a:t>
                      </a: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u="none" strike="noStrike" dirty="0">
                          <a:effectLst/>
                        </a:rPr>
                        <a:t>Gravel</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Sand </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Sand &amp; Gravel</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Sedimentary</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a:r>
                        <a:rPr lang="en-AU" sz="1000" dirty="0"/>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94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11</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394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a:r>
                        <a:rPr lang="en-AU" sz="1000" b="1" i="0" dirty="0">
                          <a:solidFill>
                            <a:schemeClr val="bg1"/>
                          </a:solidFill>
                        </a:rPr>
                        <a:t>11</a:t>
                      </a: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Oct</a:t>
            </a:r>
            <a:r>
              <a:rPr lang="en-AU" sz="1200" b="1" dirty="0">
                <a:solidFill>
                  <a:schemeClr val="accent6">
                    <a:lumMod val="50000"/>
                  </a:schemeClr>
                </a:solidFill>
              </a:rPr>
              <a:t> 2018 </a:t>
            </a:r>
            <a:r>
              <a:rPr lang="en-AU" sz="1200" b="1" dirty="0">
                <a:solidFill>
                  <a:schemeClr val="accent6">
                    <a:lumMod val="50000"/>
                  </a:schemeClr>
                </a:solidFill>
                <a:latin typeface="Calibri" panose="020F0502020204030204"/>
              </a:rPr>
              <a:t>to Sept</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2019</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Work Authorities lodged:</a:t>
              </a:r>
            </a:p>
            <a:p>
              <a:pPr marL="92075">
                <a:defRPr/>
              </a:pPr>
              <a:r>
                <a:rPr lang="en-AU" sz="1000" dirty="0">
                  <a:solidFill>
                    <a:schemeClr val="tx1">
                      <a:lumMod val="85000"/>
                      <a:lumOff val="15000"/>
                    </a:schemeClr>
                  </a:solidFill>
                </a:rPr>
                <a:t>Shows the total number of Work Authority, Work Plans (WA) and Work Plan Variations(WA) lodged over a 12 month period since Oct 2018 and the number of applications lodged in Sept 2019.</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 Work Plans (WA) and Work Plan Variations(WA) finalised over a 12 month period since Oct 2018 and those that were finalised in Sept 2019.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899451392"/>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AUTHORITIES LODGED</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 in Sept 2019</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4</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2</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2</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523137552"/>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AUTHORITIES LODGED </a:t>
                      </a:r>
                    </a:p>
                    <a:p>
                      <a:pPr algn="ctr"/>
                      <a:r>
                        <a:rPr lang="en-AU" sz="1000" dirty="0"/>
                        <a:t>Oct 2018 to Sept 2019</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38</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10</a:t>
                      </a:r>
                    </a:p>
                    <a:p>
                      <a:pPr algn="ctr"/>
                      <a:r>
                        <a:rPr lang="en-AU" sz="1000" b="1" dirty="0"/>
                        <a:t>Work Authority</a:t>
                      </a:r>
                    </a:p>
                  </a:txBody>
                  <a:tcPr marL="74295" marR="74295" marT="37148" marB="37148" anchor="ctr"/>
                </a:tc>
                <a:tc gridSpan="2">
                  <a:txBody>
                    <a:bodyPr/>
                    <a:lstStyle/>
                    <a:p>
                      <a:pPr algn="ctr"/>
                      <a:r>
                        <a:rPr lang="en-AU" sz="1000" b="1" dirty="0"/>
                        <a:t>28</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832854214"/>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Sept</a:t>
                      </a:r>
                      <a:r>
                        <a:rPr lang="en-AU" sz="1000" dirty="0"/>
                        <a: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0</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0</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0</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0</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0</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1435860164"/>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Oct 2018 to Sept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33</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16</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17</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11</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a:t>
                      </a:r>
                    </a:p>
                    <a:p>
                      <a:pPr algn="ctr"/>
                      <a:r>
                        <a:rPr lang="en-AU" sz="900" b="1" dirty="0">
                          <a:solidFill>
                            <a:schemeClr val="tx1"/>
                          </a:solidFill>
                        </a:rPr>
                        <a:t>W</a:t>
                      </a:r>
                    </a:p>
                  </a:txBody>
                  <a:tcPr marL="74295" marR="74295" anchor="ctr"/>
                </a:tc>
                <a:tc>
                  <a:txBody>
                    <a:bodyPr/>
                    <a:lstStyle/>
                    <a:p>
                      <a:pPr algn="ctr"/>
                      <a:r>
                        <a:rPr lang="en-AU" sz="900" b="1" dirty="0"/>
                        <a:t>11</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6</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5" name="Picture 4">
            <a:extLst>
              <a:ext uri="{FF2B5EF4-FFF2-40B4-BE49-F238E27FC236}">
                <a16:creationId xmlns:a16="http://schemas.microsoft.com/office/drawing/2014/main" id="{C4404E24-09F0-4EF2-9B23-F7553AD54937}"/>
              </a:ext>
            </a:extLst>
          </p:cNvPr>
          <p:cNvPicPr>
            <a:picLocks noChangeAspect="1"/>
          </p:cNvPicPr>
          <p:nvPr/>
        </p:nvPicPr>
        <p:blipFill>
          <a:blip r:embed="rId2"/>
          <a:stretch>
            <a:fillRect/>
          </a:stretch>
        </p:blipFill>
        <p:spPr>
          <a:xfrm>
            <a:off x="280011" y="1512790"/>
            <a:ext cx="9345978"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38</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 12</a:t>
            </a:r>
            <a:endParaRPr lang="en-AU" sz="1000" b="1" dirty="0"/>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Oct 2018 to Sept 2019</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977578"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900" b="1" u="sng" dirty="0">
                <a:solidFill>
                  <a:schemeClr val="bg1">
                    <a:lumMod val="50000"/>
                  </a:schemeClr>
                </a:solidFill>
              </a:rPr>
              <a:t>Definitions</a:t>
            </a:r>
            <a:r>
              <a:rPr lang="en-AU" sz="900" b="1" dirty="0">
                <a:solidFill>
                  <a:schemeClr val="bg1">
                    <a:lumMod val="50000"/>
                  </a:schemeClr>
                </a:solidFill>
              </a:rPr>
              <a:t>:</a:t>
            </a:r>
          </a:p>
          <a:p>
            <a:r>
              <a:rPr lang="en-AU" sz="900" b="1" dirty="0">
                <a:solidFill>
                  <a:schemeClr val="bg1">
                    <a:lumMod val="50000"/>
                  </a:schemeClr>
                </a:solidFill>
              </a:rPr>
              <a:t>Median Days #:</a:t>
            </a:r>
            <a:r>
              <a:rPr lang="en-AU" sz="900" dirty="0">
                <a:solidFill>
                  <a:schemeClr val="bg1">
                    <a:lumMod val="50000"/>
                  </a:schemeClr>
                </a:solidFill>
              </a:rPr>
              <a:t> Arranging the stage duration in order and then selecting the one in the middle duration.</a:t>
            </a:r>
          </a:p>
          <a:p>
            <a:r>
              <a:rPr lang="en-AU" sz="900" dirty="0">
                <a:solidFill>
                  <a:schemeClr val="bg1">
                    <a:lumMod val="50000"/>
                  </a:schemeClr>
                </a:solidFill>
              </a:rPr>
              <a:t>Median is used to minimise the impact of outliers.</a:t>
            </a:r>
          </a:p>
          <a:p>
            <a:endParaRPr lang="en-AU" sz="900" dirty="0">
              <a:solidFill>
                <a:schemeClr val="bg1">
                  <a:lumMod val="50000"/>
                </a:schemeClr>
              </a:solidFill>
            </a:endParaRPr>
          </a:p>
          <a:p>
            <a:r>
              <a:rPr lang="en-AU" sz="900" b="1" dirty="0">
                <a:solidFill>
                  <a:schemeClr val="bg1">
                    <a:lumMod val="50000"/>
                  </a:schemeClr>
                </a:solidFill>
              </a:rPr>
              <a:t>No. Work Plans*: </a:t>
            </a:r>
            <a:r>
              <a:rPr lang="en-AU" sz="900" dirty="0">
                <a:solidFill>
                  <a:schemeClr val="bg1">
                    <a:lumMod val="50000"/>
                  </a:schemeClr>
                </a:solidFill>
              </a:rPr>
              <a:t>The number of work plans that had that stage assessed in the year. A single Work Plan in Oct can have had a stage assessed multiple times.</a:t>
            </a:r>
          </a:p>
          <a:p>
            <a:endParaRPr lang="en-AU" sz="900"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Oct 2018 </a:t>
              </a:r>
              <a:r>
                <a:rPr lang="en-AU" sz="1000" dirty="0">
                  <a:solidFill>
                    <a:schemeClr val="tx1"/>
                  </a:solidFill>
                </a:rPr>
                <a:t>to </a:t>
              </a:r>
              <a:r>
                <a:rPr lang="en-AU" sz="1000" dirty="0">
                  <a:solidFill>
                    <a:schemeClr val="tx1">
                      <a:lumMod val="85000"/>
                      <a:lumOff val="15000"/>
                    </a:schemeClr>
                  </a:solidFill>
                </a:rPr>
                <a:t>Sept 2019.</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945009970"/>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93</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25</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63</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188</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18</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18</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16</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23</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16</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16</a:t>
                      </a:r>
                    </a:p>
                  </a:txBody>
                  <a:tcPr marL="37148" marR="37148" marT="37148" marB="37148" anchor="ctr"/>
                </a:tc>
                <a:tc>
                  <a:txBody>
                    <a:bodyPr/>
                    <a:lstStyle/>
                    <a:p>
                      <a:pPr algn="ctr" fontAlgn="b"/>
                      <a:r>
                        <a:rPr lang="en-AU" sz="900" b="0" i="0" u="none" strike="noStrike" dirty="0">
                          <a:solidFill>
                            <a:schemeClr val="tx1"/>
                          </a:solidFill>
                          <a:effectLst/>
                          <a:latin typeface="+mn-lt"/>
                        </a:rPr>
                        <a:t>10</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3607779049"/>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305</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80</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19567</TotalTime>
  <Words>746</Words>
  <Application>Microsoft Office PowerPoint</Application>
  <PresentationFormat>A4 Paper (210x297 mm)</PresentationFormat>
  <Paragraphs>229</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(DEDJTR)</cp:lastModifiedBy>
  <cp:revision>509</cp:revision>
  <cp:lastPrinted>2018-08-15T22:59:59Z</cp:lastPrinted>
  <dcterms:created xsi:type="dcterms:W3CDTF">2018-03-26T01:27:34Z</dcterms:created>
  <dcterms:modified xsi:type="dcterms:W3CDTF">2019-10-04T06:31:09Z</dcterms:modified>
</cp:coreProperties>
</file>